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713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/>
          <a:lstStyle/>
          <a:p>
            <a:pPr algn="ctr"/>
            <a:r>
              <a:rPr lang="ru-RU" dirty="0" smtClean="0">
                <a:latin typeface="Century" pitchFamily="18" charset="0"/>
              </a:rPr>
              <a:t>      100-летие образования               Красной Армии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886200"/>
            <a:ext cx="8155632" cy="9144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Century" pitchFamily="18" charset="0"/>
              </a:rPr>
              <a:t>Омский автобронетанковый инженерный институт: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Century" pitchFamily="18" charset="0"/>
              </a:rPr>
              <a:t>события и люди</a:t>
            </a:r>
            <a:endParaRPr lang="ru-RU" dirty="0">
              <a:solidFill>
                <a:schemeClr val="tx1"/>
              </a:solidFill>
              <a:latin typeface="Century" pitchFamily="18" charset="0"/>
            </a:endParaRPr>
          </a:p>
        </p:txBody>
      </p:sp>
    </p:spTree>
  </p:cSld>
  <p:clrMapOvr>
    <a:masterClrMapping/>
  </p:clrMapOvr>
  <p:transition advTm="7208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 descr="35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844824"/>
            <a:ext cx="6408712" cy="4392488"/>
          </a:xfrm>
          <a:prstGeom prst="rect">
            <a:avLst/>
          </a:prstGeom>
          <a:effectLst>
            <a:outerShdw dist="50800" sx="4000" sy="4000" algn="ctr" rotWithShape="0">
              <a:srgbClr val="000000">
                <a:alpha val="43137"/>
              </a:srgbClr>
            </a:outerShdw>
          </a:effectLst>
        </p:spPr>
      </p:pic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764704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  Традиционно днем Красной Армии считается 23 февраля — в этот день в 1918 году начался массовый призыв добровольцев в ряды вооруженных сил.</a:t>
            </a:r>
            <a:endParaRPr lang="ru-RU" dirty="0">
              <a:latin typeface="Century" pitchFamily="18" charset="0"/>
            </a:endParaRPr>
          </a:p>
        </p:txBody>
      </p:sp>
    </p:spTree>
  </p:cSld>
  <p:clrMapOvr>
    <a:masterClrMapping/>
  </p:clrMapOvr>
  <p:transition advTm="9095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Комиссия по призыву рабочих и крестьян в Красную армию (1918). </a:t>
            </a:r>
            <a:endParaRPr lang="ru-RU" dirty="0">
              <a:latin typeface="Century" pitchFamily="18" charset="0"/>
            </a:endParaRPr>
          </a:p>
        </p:txBody>
      </p:sp>
      <p:pic>
        <p:nvPicPr>
          <p:cNvPr id="7" name="Рисунок 6" descr="1280px-Комиссия_по_призыву_рабочих_и_крестьян_в_Красную_Армию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268760"/>
            <a:ext cx="7920880" cy="5066605"/>
          </a:xfrm>
          <a:prstGeom prst="rect">
            <a:avLst/>
          </a:prstGeom>
        </p:spPr>
      </p:pic>
    </p:spTree>
  </p:cSld>
  <p:clrMapOvr>
    <a:masterClrMapping/>
  </p:clrMapOvr>
  <p:transition advTm="5101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476672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  Шло время и войны, следовавшие одна за другой, вынуждали ряды красноармейцев становиться всё больше.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21506" name="AutoShape 2" descr="этапы создания красной армии"/>
          <p:cNvSpPr>
            <a:spLocks noChangeAspect="1" noChangeArrowheads="1"/>
          </p:cNvSpPr>
          <p:nvPr/>
        </p:nvSpPr>
        <p:spPr bwMode="auto">
          <a:xfrm>
            <a:off x="155575" y="-2019300"/>
            <a:ext cx="5715000" cy="4210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35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8250" y="1412776"/>
            <a:ext cx="6667500" cy="4824536"/>
          </a:xfrm>
          <a:prstGeom prst="rect">
            <a:avLst/>
          </a:prstGeom>
        </p:spPr>
      </p:pic>
    </p:spTree>
  </p:cSld>
  <p:clrMapOvr>
    <a:masterClrMapping/>
  </p:clrMapOvr>
  <p:transition advTm="661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88640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  Появлялись новые отряды и военные училища.</a:t>
            </a:r>
          </a:p>
          <a:p>
            <a:r>
              <a:rPr lang="ru-RU" dirty="0" smtClean="0"/>
              <a:t>         </a:t>
            </a:r>
            <a:r>
              <a:rPr lang="ru-RU" dirty="0" smtClean="0">
                <a:latin typeface="Century" pitchFamily="18" charset="0"/>
              </a:rPr>
              <a:t>Пятого декабря 1939 года был сформирован Омский автобронетанковый инженерный институт на территории Белоруссии в г. Осиповичи, первоначально, как пехотное училище.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21506" name="AutoShape 2" descr="этапы создания красной армии"/>
          <p:cNvSpPr>
            <a:spLocks noChangeAspect="1" noChangeArrowheads="1"/>
          </p:cNvSpPr>
          <p:nvPr/>
        </p:nvSpPr>
        <p:spPr bwMode="auto">
          <a:xfrm>
            <a:off x="155575" y="-2019300"/>
            <a:ext cx="5715000" cy="4210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4" name="Picture 2" descr="G:\ФОТО БОЕВОЙ ПУТЬ\Курсанты Осиповического пехотного училища. г. Осиповичи. 1939 год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56792"/>
            <a:ext cx="6624736" cy="4853152"/>
          </a:xfrm>
          <a:prstGeom prst="rect">
            <a:avLst/>
          </a:prstGeom>
          <a:noFill/>
        </p:spPr>
      </p:pic>
    </p:spTree>
  </p:cSld>
  <p:clrMapOvr>
    <a:masterClrMapping/>
  </p:clrMapOvr>
  <p:transition advTm="10858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476672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  В декабре 1940 года пехотное училище было реорганизовано в военно-тракторное училище и передислоцировалось в г. Бобруйск. Первый выпуск в училище командиров взводов для подразделений Красной Армии состоялся 10 июня 1941 года. 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21506" name="AutoShape 2" descr="этапы создания красной армии"/>
          <p:cNvSpPr>
            <a:spLocks noChangeAspect="1" noChangeArrowheads="1"/>
          </p:cNvSpPr>
          <p:nvPr/>
        </p:nvSpPr>
        <p:spPr bwMode="auto">
          <a:xfrm>
            <a:off x="155575" y="-2019300"/>
            <a:ext cx="5715000" cy="4210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78" name="Picture 2" descr="G:\ФОТО БОЕВОЙ ПУТЬ\На рекогносцировке. Занятие по тактике.г. Сталинград 1941 год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00808"/>
            <a:ext cx="7632848" cy="4896544"/>
          </a:xfrm>
          <a:prstGeom prst="rect">
            <a:avLst/>
          </a:prstGeom>
          <a:noFill/>
        </p:spPr>
      </p:pic>
    </p:spTree>
  </p:cSld>
  <p:clrMapOvr>
    <a:masterClrMapping/>
  </p:clrMapOvr>
  <p:transition advTm="1017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404664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К августу 1941 года училище было передислоцировано в г. Камышин и переименовано в </a:t>
            </a:r>
            <a:r>
              <a:rPr lang="ru-RU" dirty="0" err="1" smtClean="0">
                <a:latin typeface="Century" pitchFamily="18" charset="0"/>
              </a:rPr>
              <a:t>Камышинское</a:t>
            </a:r>
            <a:r>
              <a:rPr lang="ru-RU" dirty="0" smtClean="0">
                <a:latin typeface="Century" pitchFamily="18" charset="0"/>
              </a:rPr>
              <a:t> военно-тракторное училище по подготовке командиров танков и взводов. 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21506" name="AutoShape 2" descr="этапы создания красной армии"/>
          <p:cNvSpPr>
            <a:spLocks noChangeAspect="1" noChangeArrowheads="1"/>
          </p:cNvSpPr>
          <p:nvPr/>
        </p:nvSpPr>
        <p:spPr bwMode="auto">
          <a:xfrm>
            <a:off x="155575" y="-2019300"/>
            <a:ext cx="5715000" cy="4210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26" name="Picture 2" descr="G:\ФОТО БОЕВОЙ ПУТЬ\Курсанты Бобруйского военно-тракторного училища. г. Бобруйск. 1940 го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772816"/>
            <a:ext cx="6301302" cy="4469088"/>
          </a:xfrm>
          <a:prstGeom prst="rect">
            <a:avLst/>
          </a:prstGeom>
          <a:noFill/>
        </p:spPr>
      </p:pic>
    </p:spTree>
  </p:cSld>
  <p:clrMapOvr>
    <a:masterClrMapping/>
  </p:clrMapOvr>
  <p:transition advTm="9095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476672"/>
            <a:ext cx="76328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21506" name="AutoShape 2" descr="этапы создания красной армии"/>
          <p:cNvSpPr>
            <a:spLocks noChangeAspect="1" noChangeArrowheads="1"/>
          </p:cNvSpPr>
          <p:nvPr/>
        </p:nvSpPr>
        <p:spPr bwMode="auto">
          <a:xfrm>
            <a:off x="155575" y="-2019300"/>
            <a:ext cx="5715000" cy="4210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476672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Девятого октября 1943 года </a:t>
            </a:r>
            <a:r>
              <a:rPr lang="ru-RU" dirty="0" err="1" smtClean="0">
                <a:latin typeface="Century" pitchFamily="18" charset="0"/>
              </a:rPr>
              <a:t>Камышинскому</a:t>
            </a:r>
            <a:r>
              <a:rPr lang="ru-RU" dirty="0" smtClean="0">
                <a:latin typeface="Century" pitchFamily="18" charset="0"/>
              </a:rPr>
              <a:t> танковому командному училищу вручено Боевое Знамя.</a:t>
            </a:r>
            <a:endParaRPr lang="ru-RU" dirty="0"/>
          </a:p>
        </p:txBody>
      </p:sp>
      <p:pic>
        <p:nvPicPr>
          <p:cNvPr id="9" name="Picture 2" descr="G:\ФОТО БОЕВОЙ ПУТЬ\Знамя Камышинского танкового училища. г. Камышин. 1943 год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40768"/>
            <a:ext cx="7776864" cy="5040560"/>
          </a:xfrm>
          <a:prstGeom prst="rect">
            <a:avLst/>
          </a:prstGeom>
          <a:noFill/>
        </p:spPr>
      </p:pic>
    </p:spTree>
  </p:cSld>
  <p:clrMapOvr>
    <a:masterClrMapping/>
  </p:clrMapOvr>
  <p:transition advTm="625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476672"/>
            <a:ext cx="741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В июле 1943 года по приказу Народного Комиссара Обороны училище передислоцировалось в г. Омск.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21506" name="AutoShape 2" descr="этапы создания красной армии"/>
          <p:cNvSpPr>
            <a:spLocks noChangeAspect="1" noChangeArrowheads="1"/>
          </p:cNvSpPr>
          <p:nvPr/>
        </p:nvSpPr>
        <p:spPr bwMode="auto">
          <a:xfrm>
            <a:off x="155575" y="-2019300"/>
            <a:ext cx="5715000" cy="4210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0" name="Picture 2" descr="G:\ФОТО БОЕВОЙ ПУТЬ\Училище на марше. ст. Берчогур. май 1943 год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340768"/>
            <a:ext cx="7991872" cy="5256584"/>
          </a:xfrm>
          <a:prstGeom prst="rect">
            <a:avLst/>
          </a:prstGeom>
          <a:noFill/>
        </p:spPr>
      </p:pic>
    </p:spTree>
  </p:cSld>
  <p:clrMapOvr>
    <a:masterClrMapping/>
  </p:clrMapOvr>
  <p:transition advTm="7971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476672"/>
            <a:ext cx="74168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Мужество и героизм проявили в годы Великой Отечественной войны многие выпускники училища, 33 из них удостоены звания Героя Советского Союза.</a:t>
            </a:r>
          </a:p>
          <a:p>
            <a:r>
              <a:rPr lang="ru-RU" dirty="0" smtClean="0">
                <a:latin typeface="Century" pitchFamily="18" charset="0"/>
              </a:rPr>
              <a:t>         За большие заслуги в подготовке офицерских кадров для Вооруженных Сил и в связи с 50-летием СА и ВМФ Указом Президиума Верховного Совета от 28 февраля 1968 года училище награждено Орденом Красной Звезды.</a:t>
            </a:r>
          </a:p>
          <a:p>
            <a:endParaRPr lang="ru-RU" dirty="0">
              <a:latin typeface="Century" pitchFamily="18" charset="0"/>
            </a:endParaRPr>
          </a:p>
        </p:txBody>
      </p:sp>
      <p:sp>
        <p:nvSpPr>
          <p:cNvPr id="21506" name="AutoShape 2" descr="этапы создания красной армии"/>
          <p:cNvSpPr>
            <a:spLocks noChangeAspect="1" noChangeArrowheads="1"/>
          </p:cNvSpPr>
          <p:nvPr/>
        </p:nvSpPr>
        <p:spPr bwMode="auto">
          <a:xfrm>
            <a:off x="155575" y="-2019300"/>
            <a:ext cx="5715000" cy="4210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C:\Documents and Settings\Музей\Рабочий стол\Воины - Интернационалисты\Награды\ussr-redstar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924944"/>
            <a:ext cx="3250694" cy="3176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447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76672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В день 70 – летнего юбилея 5 декабря 2009 года Омскому танковому инженерному институту вручено Боевое Знамя с символикой Вооруженных Сил Российской Федерации. 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21506" name="AutoShape 2" descr="этапы создания красной армии"/>
          <p:cNvSpPr>
            <a:spLocks noChangeAspect="1" noChangeArrowheads="1"/>
          </p:cNvSpPr>
          <p:nvPr/>
        </p:nvSpPr>
        <p:spPr bwMode="auto">
          <a:xfrm>
            <a:off x="155575" y="-2019300"/>
            <a:ext cx="5715000" cy="4210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C:\Documents and Settings\Музей\Рабочий стол\ФОТОГРАФИИ ВСЕ\Мамаев со знаменем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84784"/>
            <a:ext cx="6480720" cy="475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378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476672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 Среди выпускников училища многие стали генералами и занимали  высокие должности в руководстве наших Вооружённых Сил.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21506" name="AutoShape 2" descr="этапы создания красной армии"/>
          <p:cNvSpPr>
            <a:spLocks noChangeAspect="1" noChangeArrowheads="1"/>
          </p:cNvSpPr>
          <p:nvPr/>
        </p:nvSpPr>
        <p:spPr bwMode="auto">
          <a:xfrm>
            <a:off x="155575" y="-2019300"/>
            <a:ext cx="5715000" cy="4210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 descr="C:\Users\belka\Desktop\маев\маев 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268760"/>
            <a:ext cx="2377213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340768"/>
            <a:ext cx="2304256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5220072" y="4725144"/>
            <a:ext cx="316835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Начальник Главного Автобронетанкового управления Министерства обороны Российской Федерации (1996 – 2004г.г.), </a:t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генерал – полковник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Маев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Сергей Александрович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87624" y="4725144"/>
            <a:ext cx="32221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Начальник Генерального штаба ВС СССР (1992 – 1996г.г.),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генерал армии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Колесников Михаил Петрович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2402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красная армия создание "/>
          <p:cNvSpPr>
            <a:spLocks noChangeAspect="1" noChangeArrowheads="1"/>
          </p:cNvSpPr>
          <p:nvPr/>
        </p:nvSpPr>
        <p:spPr bwMode="auto">
          <a:xfrm>
            <a:off x="155575" y="-1652588"/>
            <a:ext cx="4762500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332656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" pitchFamily="18" charset="0"/>
              </a:rPr>
              <a:t>        Это – наша история, история Вооруженных Сил, которая начинается с 1918 года и которая так тесно связана с нашим настоящим.</a:t>
            </a:r>
            <a:endParaRPr lang="ru-RU" dirty="0">
              <a:latin typeface="Century" pitchFamily="18" charset="0"/>
            </a:endParaRPr>
          </a:p>
        </p:txBody>
      </p:sp>
      <p:sp>
        <p:nvSpPr>
          <p:cNvPr id="21506" name="AutoShape 2" descr="этапы создания красной армии"/>
          <p:cNvSpPr>
            <a:spLocks noChangeAspect="1" noChangeArrowheads="1"/>
          </p:cNvSpPr>
          <p:nvPr/>
        </p:nvSpPr>
        <p:spPr bwMode="auto">
          <a:xfrm>
            <a:off x="155575" y="-2019300"/>
            <a:ext cx="5715000" cy="4210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0" name="Picture 2" descr="G:\ФОТО БОЕВОЙ ПУТЬ\Фотография (2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96752"/>
            <a:ext cx="8424936" cy="5400600"/>
          </a:xfrm>
          <a:prstGeom prst="rect">
            <a:avLst/>
          </a:prstGeom>
          <a:noFill/>
        </p:spPr>
      </p:pic>
    </p:spTree>
  </p:cSld>
  <p:clrMapOvr>
    <a:masterClrMapping/>
  </p:clrMapOvr>
  <p:transition advTm="11388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118</TotalTime>
  <Words>338</Words>
  <Application>Microsoft Office PowerPoint</Application>
  <PresentationFormat>Экран (4:3)</PresentationFormat>
  <Paragraphs>20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Трек</vt:lpstr>
      <vt:lpstr>      100-летие образования               Красной Армии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100-летие образования Красной Армии</dc:title>
  <dc:creator>Valery</dc:creator>
  <cp:lastModifiedBy>Valery</cp:lastModifiedBy>
  <cp:revision>36</cp:revision>
  <dcterms:created xsi:type="dcterms:W3CDTF">2018-01-18T10:51:48Z</dcterms:created>
  <dcterms:modified xsi:type="dcterms:W3CDTF">2018-01-18T13:01:08Z</dcterms:modified>
</cp:coreProperties>
</file>