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9" r:id="rId4"/>
    <p:sldId id="264" r:id="rId5"/>
    <p:sldId id="266" r:id="rId6"/>
    <p:sldId id="262" r:id="rId7"/>
    <p:sldId id="263" r:id="rId8"/>
    <p:sldId id="267" r:id="rId9"/>
    <p:sldId id="268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934" y="-10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C2D0F2-B265-4341-A878-C5485BBC2DF6}" type="doc">
      <dgm:prSet loTypeId="urn:microsoft.com/office/officeart/2005/8/layout/pyramid2" loCatId="list" qsTypeId="urn:microsoft.com/office/officeart/2005/8/quickstyle/3d1" qsCatId="3D" csTypeId="urn:microsoft.com/office/officeart/2005/8/colors/accent1_2" csCatId="accent1" phldr="1"/>
      <dgm:spPr/>
    </dgm:pt>
    <dgm:pt modelId="{C4F22691-67FF-48EF-89C7-C13C212A12D2}">
      <dgm:prSet phldrT="[Текст]"/>
      <dgm:spPr/>
      <dgm:t>
        <a:bodyPr/>
        <a:lstStyle/>
        <a:p>
          <a:r>
            <a:rPr lang="ru-RU" dirty="0" smtClean="0"/>
            <a:t>ФНПР</a:t>
          </a:r>
          <a:endParaRPr lang="ru-RU" dirty="0"/>
        </a:p>
      </dgm:t>
    </dgm:pt>
    <dgm:pt modelId="{FE5C9C4A-C92F-4F2D-B1EE-603CDFE54E57}" type="parTrans" cxnId="{7444D0DC-23A0-4094-96B6-BA7689558631}">
      <dgm:prSet/>
      <dgm:spPr/>
      <dgm:t>
        <a:bodyPr/>
        <a:lstStyle/>
        <a:p>
          <a:endParaRPr lang="ru-RU"/>
        </a:p>
      </dgm:t>
    </dgm:pt>
    <dgm:pt modelId="{33DDAFF0-8A21-4CA8-947D-F46375046365}" type="sibTrans" cxnId="{7444D0DC-23A0-4094-96B6-BA7689558631}">
      <dgm:prSet/>
      <dgm:spPr/>
      <dgm:t>
        <a:bodyPr/>
        <a:lstStyle/>
        <a:p>
          <a:endParaRPr lang="ru-RU"/>
        </a:p>
      </dgm:t>
    </dgm:pt>
    <dgm:pt modelId="{1C033AE9-04AF-4AEB-9E2D-D1987777643E}">
      <dgm:prSet phldrT="[Текст]"/>
      <dgm:spPr/>
      <dgm:t>
        <a:bodyPr/>
        <a:lstStyle/>
        <a:p>
          <a:r>
            <a:rPr lang="ru-RU" dirty="0" smtClean="0"/>
            <a:t>ЦК</a:t>
          </a:r>
          <a:endParaRPr lang="ru-RU" dirty="0"/>
        </a:p>
      </dgm:t>
    </dgm:pt>
    <dgm:pt modelId="{714CB73E-A412-4108-9F4B-B6AF7CC89FC6}" type="parTrans" cxnId="{22C1E413-3487-4486-A9F5-3C5F6B0EAACA}">
      <dgm:prSet/>
      <dgm:spPr/>
      <dgm:t>
        <a:bodyPr/>
        <a:lstStyle/>
        <a:p>
          <a:endParaRPr lang="ru-RU"/>
        </a:p>
      </dgm:t>
    </dgm:pt>
    <dgm:pt modelId="{D6ADDF8C-4B32-4E33-971A-8CBE032781C3}" type="sibTrans" cxnId="{22C1E413-3487-4486-A9F5-3C5F6B0EAACA}">
      <dgm:prSet/>
      <dgm:spPr/>
      <dgm:t>
        <a:bodyPr/>
        <a:lstStyle/>
        <a:p>
          <a:endParaRPr lang="ru-RU"/>
        </a:p>
      </dgm:t>
    </dgm:pt>
    <dgm:pt modelId="{AC69989D-BB6B-4DAE-9206-AACA9FEDBFBF}">
      <dgm:prSet phldrT="[Текст]"/>
      <dgm:spPr/>
      <dgm:t>
        <a:bodyPr/>
        <a:lstStyle/>
        <a:p>
          <a:r>
            <a:rPr lang="ru-RU" dirty="0" smtClean="0"/>
            <a:t>ФПСО</a:t>
          </a:r>
          <a:endParaRPr lang="ru-RU" dirty="0"/>
        </a:p>
      </dgm:t>
    </dgm:pt>
    <dgm:pt modelId="{7CEA0EF6-529F-4D2D-98DE-BEA48972878C}" type="parTrans" cxnId="{2F71681E-AB01-455B-9840-74CC675DB833}">
      <dgm:prSet/>
      <dgm:spPr/>
      <dgm:t>
        <a:bodyPr/>
        <a:lstStyle/>
        <a:p>
          <a:endParaRPr lang="ru-RU"/>
        </a:p>
      </dgm:t>
    </dgm:pt>
    <dgm:pt modelId="{B979C092-D7A3-4EA4-9CC1-BB1B785B1129}" type="sibTrans" cxnId="{2F71681E-AB01-455B-9840-74CC675DB833}">
      <dgm:prSet/>
      <dgm:spPr/>
      <dgm:t>
        <a:bodyPr/>
        <a:lstStyle/>
        <a:p>
          <a:endParaRPr lang="ru-RU"/>
        </a:p>
      </dgm:t>
    </dgm:pt>
    <dgm:pt modelId="{95A266A1-C68E-499B-8840-6EAD8002B2F3}" type="pres">
      <dgm:prSet presAssocID="{66C2D0F2-B265-4341-A878-C5485BBC2DF6}" presName="compositeShape" presStyleCnt="0">
        <dgm:presLayoutVars>
          <dgm:dir/>
          <dgm:resizeHandles/>
        </dgm:presLayoutVars>
      </dgm:prSet>
      <dgm:spPr/>
    </dgm:pt>
    <dgm:pt modelId="{2216A84C-8199-4CF7-AFED-A35147C9C751}" type="pres">
      <dgm:prSet presAssocID="{66C2D0F2-B265-4341-A878-C5485BBC2DF6}" presName="pyramid" presStyleLbl="node1" presStyleIdx="0" presStyleCnt="1"/>
      <dgm:spPr/>
    </dgm:pt>
    <dgm:pt modelId="{70B140C1-DF63-402C-9853-E05A2EE07F2F}" type="pres">
      <dgm:prSet presAssocID="{66C2D0F2-B265-4341-A878-C5485BBC2DF6}" presName="theList" presStyleCnt="0"/>
      <dgm:spPr/>
    </dgm:pt>
    <dgm:pt modelId="{C49C59CC-B09F-4FCC-9C07-F5E1E7964D43}" type="pres">
      <dgm:prSet presAssocID="{C4F22691-67FF-48EF-89C7-C13C212A12D2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384EF4-CD61-4005-8848-A15392AB1DAF}" type="pres">
      <dgm:prSet presAssocID="{C4F22691-67FF-48EF-89C7-C13C212A12D2}" presName="aSpace" presStyleCnt="0"/>
      <dgm:spPr/>
    </dgm:pt>
    <dgm:pt modelId="{AAA2D796-8269-46E1-AD88-26259306E66E}" type="pres">
      <dgm:prSet presAssocID="{1C033AE9-04AF-4AEB-9E2D-D1987777643E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EE0EFF-02C8-40CA-A15B-982D44C6CAAE}" type="pres">
      <dgm:prSet presAssocID="{1C033AE9-04AF-4AEB-9E2D-D1987777643E}" presName="aSpace" presStyleCnt="0"/>
      <dgm:spPr/>
    </dgm:pt>
    <dgm:pt modelId="{3AB2F84D-2B87-46F1-BEB8-792AF7BE67BD}" type="pres">
      <dgm:prSet presAssocID="{AC69989D-BB6B-4DAE-9206-AACA9FEDBFBF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C8EF3B-BC77-4168-BA45-13F80399D011}" type="pres">
      <dgm:prSet presAssocID="{AC69989D-BB6B-4DAE-9206-AACA9FEDBFBF}" presName="aSpace" presStyleCnt="0"/>
      <dgm:spPr/>
    </dgm:pt>
  </dgm:ptLst>
  <dgm:cxnLst>
    <dgm:cxn modelId="{4503949C-98C1-40E2-B8BC-885D249B0FB6}" type="presOf" srcId="{66C2D0F2-B265-4341-A878-C5485BBC2DF6}" destId="{95A266A1-C68E-499B-8840-6EAD8002B2F3}" srcOrd="0" destOrd="0" presId="urn:microsoft.com/office/officeart/2005/8/layout/pyramid2"/>
    <dgm:cxn modelId="{C26E2E89-CD28-4BBE-9F8B-5BBFFD26A298}" type="presOf" srcId="{AC69989D-BB6B-4DAE-9206-AACA9FEDBFBF}" destId="{3AB2F84D-2B87-46F1-BEB8-792AF7BE67BD}" srcOrd="0" destOrd="0" presId="urn:microsoft.com/office/officeart/2005/8/layout/pyramid2"/>
    <dgm:cxn modelId="{7444D0DC-23A0-4094-96B6-BA7689558631}" srcId="{66C2D0F2-B265-4341-A878-C5485BBC2DF6}" destId="{C4F22691-67FF-48EF-89C7-C13C212A12D2}" srcOrd="0" destOrd="0" parTransId="{FE5C9C4A-C92F-4F2D-B1EE-603CDFE54E57}" sibTransId="{33DDAFF0-8A21-4CA8-947D-F46375046365}"/>
    <dgm:cxn modelId="{9CDA43B4-9B6E-4331-B87E-684F3BEFD8C9}" type="presOf" srcId="{C4F22691-67FF-48EF-89C7-C13C212A12D2}" destId="{C49C59CC-B09F-4FCC-9C07-F5E1E7964D43}" srcOrd="0" destOrd="0" presId="urn:microsoft.com/office/officeart/2005/8/layout/pyramid2"/>
    <dgm:cxn modelId="{22C1E413-3487-4486-A9F5-3C5F6B0EAACA}" srcId="{66C2D0F2-B265-4341-A878-C5485BBC2DF6}" destId="{1C033AE9-04AF-4AEB-9E2D-D1987777643E}" srcOrd="1" destOrd="0" parTransId="{714CB73E-A412-4108-9F4B-B6AF7CC89FC6}" sibTransId="{D6ADDF8C-4B32-4E33-971A-8CBE032781C3}"/>
    <dgm:cxn modelId="{7F5566D4-1D04-4623-98A4-AD674168D43B}" type="presOf" srcId="{1C033AE9-04AF-4AEB-9E2D-D1987777643E}" destId="{AAA2D796-8269-46E1-AD88-26259306E66E}" srcOrd="0" destOrd="0" presId="urn:microsoft.com/office/officeart/2005/8/layout/pyramid2"/>
    <dgm:cxn modelId="{2F71681E-AB01-455B-9840-74CC675DB833}" srcId="{66C2D0F2-B265-4341-A878-C5485BBC2DF6}" destId="{AC69989D-BB6B-4DAE-9206-AACA9FEDBFBF}" srcOrd="2" destOrd="0" parTransId="{7CEA0EF6-529F-4D2D-98DE-BEA48972878C}" sibTransId="{B979C092-D7A3-4EA4-9CC1-BB1B785B1129}"/>
    <dgm:cxn modelId="{BBCD90E2-50EB-4DC9-ABEB-477832E21751}" type="presParOf" srcId="{95A266A1-C68E-499B-8840-6EAD8002B2F3}" destId="{2216A84C-8199-4CF7-AFED-A35147C9C751}" srcOrd="0" destOrd="0" presId="urn:microsoft.com/office/officeart/2005/8/layout/pyramid2"/>
    <dgm:cxn modelId="{2A884B1E-7763-443A-8DD5-42809432D76A}" type="presParOf" srcId="{95A266A1-C68E-499B-8840-6EAD8002B2F3}" destId="{70B140C1-DF63-402C-9853-E05A2EE07F2F}" srcOrd="1" destOrd="0" presId="urn:microsoft.com/office/officeart/2005/8/layout/pyramid2"/>
    <dgm:cxn modelId="{5A00C3C0-5C96-4E2F-9C96-7ED24589A714}" type="presParOf" srcId="{70B140C1-DF63-402C-9853-E05A2EE07F2F}" destId="{C49C59CC-B09F-4FCC-9C07-F5E1E7964D43}" srcOrd="0" destOrd="0" presId="urn:microsoft.com/office/officeart/2005/8/layout/pyramid2"/>
    <dgm:cxn modelId="{B88E5C5D-D8E9-4936-A1AD-F1671341E74E}" type="presParOf" srcId="{70B140C1-DF63-402C-9853-E05A2EE07F2F}" destId="{AE384EF4-CD61-4005-8848-A15392AB1DAF}" srcOrd="1" destOrd="0" presId="urn:microsoft.com/office/officeart/2005/8/layout/pyramid2"/>
    <dgm:cxn modelId="{6F14E52C-CACB-4FC8-88EB-CC0B8A83777F}" type="presParOf" srcId="{70B140C1-DF63-402C-9853-E05A2EE07F2F}" destId="{AAA2D796-8269-46E1-AD88-26259306E66E}" srcOrd="2" destOrd="0" presId="urn:microsoft.com/office/officeart/2005/8/layout/pyramid2"/>
    <dgm:cxn modelId="{39227C2E-68EF-4644-8CB6-099E5D9859BC}" type="presParOf" srcId="{70B140C1-DF63-402C-9853-E05A2EE07F2F}" destId="{DDEE0EFF-02C8-40CA-A15B-982D44C6CAAE}" srcOrd="3" destOrd="0" presId="urn:microsoft.com/office/officeart/2005/8/layout/pyramid2"/>
    <dgm:cxn modelId="{288E5006-B958-478D-A395-3AAF83DCC502}" type="presParOf" srcId="{70B140C1-DF63-402C-9853-E05A2EE07F2F}" destId="{3AB2F84D-2B87-46F1-BEB8-792AF7BE67BD}" srcOrd="4" destOrd="0" presId="urn:microsoft.com/office/officeart/2005/8/layout/pyramid2"/>
    <dgm:cxn modelId="{556B3F86-7337-4198-BA58-BC5EEDEA5FAB}" type="presParOf" srcId="{70B140C1-DF63-402C-9853-E05A2EE07F2F}" destId="{52C8EF3B-BC77-4168-BA45-13F80399D011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4BAC15-A9B4-4854-8130-41BEE618B477}" type="doc">
      <dgm:prSet loTypeId="urn:microsoft.com/office/officeart/2005/8/layout/default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11BBD8A-C565-49D7-BB3D-4DB1300BF623}">
      <dgm:prSet phldrT="[Текст]"/>
      <dgm:spPr/>
      <dgm:t>
        <a:bodyPr/>
        <a:lstStyle/>
        <a:p>
          <a:r>
            <a:rPr lang="ru-RU" dirty="0" smtClean="0"/>
            <a:t>Формируются местные Молодежные советы.</a:t>
          </a:r>
          <a:endParaRPr lang="ru-RU" dirty="0"/>
        </a:p>
      </dgm:t>
    </dgm:pt>
    <dgm:pt modelId="{B60DE439-9C9A-4B63-B6F2-6DCDA323B3B1}" type="parTrans" cxnId="{5BCFFFB5-03AC-45CC-8518-31B81636D7FB}">
      <dgm:prSet/>
      <dgm:spPr/>
      <dgm:t>
        <a:bodyPr/>
        <a:lstStyle/>
        <a:p>
          <a:endParaRPr lang="ru-RU"/>
        </a:p>
      </dgm:t>
    </dgm:pt>
    <dgm:pt modelId="{CA88E034-C3E0-478A-BA12-411383FB9784}" type="sibTrans" cxnId="{5BCFFFB5-03AC-45CC-8518-31B81636D7FB}">
      <dgm:prSet/>
      <dgm:spPr/>
      <dgm:t>
        <a:bodyPr/>
        <a:lstStyle/>
        <a:p>
          <a:endParaRPr lang="ru-RU"/>
        </a:p>
      </dgm:t>
    </dgm:pt>
    <dgm:pt modelId="{68E914C6-8E48-4815-93E0-37DF7438346E}" type="pres">
      <dgm:prSet presAssocID="{B24BAC15-A9B4-4854-8130-41BEE618B4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8E8E0F-BC2D-4DC2-890D-93B822D44BDD}" type="pres">
      <dgm:prSet presAssocID="{F11BBD8A-C565-49D7-BB3D-4DB1300BF623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F8EEC9-2593-4970-8608-0D2B9AB12845}" type="presOf" srcId="{F11BBD8A-C565-49D7-BB3D-4DB1300BF623}" destId="{C58E8E0F-BC2D-4DC2-890D-93B822D44BDD}" srcOrd="0" destOrd="0" presId="urn:microsoft.com/office/officeart/2005/8/layout/default"/>
    <dgm:cxn modelId="{5A80359D-A05B-4658-AA36-FAAAC34A1A01}" type="presOf" srcId="{B24BAC15-A9B4-4854-8130-41BEE618B477}" destId="{68E914C6-8E48-4815-93E0-37DF7438346E}" srcOrd="0" destOrd="0" presId="urn:microsoft.com/office/officeart/2005/8/layout/default"/>
    <dgm:cxn modelId="{5BCFFFB5-03AC-45CC-8518-31B81636D7FB}" srcId="{B24BAC15-A9B4-4854-8130-41BEE618B477}" destId="{F11BBD8A-C565-49D7-BB3D-4DB1300BF623}" srcOrd="0" destOrd="0" parTransId="{B60DE439-9C9A-4B63-B6F2-6DCDA323B3B1}" sibTransId="{CA88E034-C3E0-478A-BA12-411383FB9784}"/>
    <dgm:cxn modelId="{1AF409DF-DDB1-4BE0-89D7-7B6E78EE3760}" type="presParOf" srcId="{68E914C6-8E48-4815-93E0-37DF7438346E}" destId="{C58E8E0F-BC2D-4DC2-890D-93B822D44BDD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4BAC15-A9B4-4854-8130-41BEE618B477}" type="doc">
      <dgm:prSet loTypeId="urn:microsoft.com/office/officeart/2005/8/layout/default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F11BBD8A-C565-49D7-BB3D-4DB1300BF623}">
      <dgm:prSet phldrT="[Текст]"/>
      <dgm:spPr/>
      <dgm:t>
        <a:bodyPr/>
        <a:lstStyle/>
        <a:p>
          <a:r>
            <a:rPr lang="ru-RU" dirty="0" smtClean="0"/>
            <a:t>Проводится мониторинг условий работы молодых работников из числа ГП ВС ЦВО.</a:t>
          </a:r>
          <a:endParaRPr lang="ru-RU" dirty="0"/>
        </a:p>
      </dgm:t>
    </dgm:pt>
    <dgm:pt modelId="{B60DE439-9C9A-4B63-B6F2-6DCDA323B3B1}" type="parTrans" cxnId="{5BCFFFB5-03AC-45CC-8518-31B81636D7FB}">
      <dgm:prSet/>
      <dgm:spPr/>
      <dgm:t>
        <a:bodyPr/>
        <a:lstStyle/>
        <a:p>
          <a:endParaRPr lang="ru-RU"/>
        </a:p>
      </dgm:t>
    </dgm:pt>
    <dgm:pt modelId="{CA88E034-C3E0-478A-BA12-411383FB9784}" type="sibTrans" cxnId="{5BCFFFB5-03AC-45CC-8518-31B81636D7FB}">
      <dgm:prSet/>
      <dgm:spPr/>
      <dgm:t>
        <a:bodyPr/>
        <a:lstStyle/>
        <a:p>
          <a:endParaRPr lang="ru-RU"/>
        </a:p>
      </dgm:t>
    </dgm:pt>
    <dgm:pt modelId="{68E914C6-8E48-4815-93E0-37DF7438346E}" type="pres">
      <dgm:prSet presAssocID="{B24BAC15-A9B4-4854-8130-41BEE618B4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8E8E0F-BC2D-4DC2-890D-93B822D44BDD}" type="pres">
      <dgm:prSet presAssocID="{F11BBD8A-C565-49D7-BB3D-4DB1300BF623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F62837-7351-400A-A9A1-6C29D728FC8A}" type="presOf" srcId="{B24BAC15-A9B4-4854-8130-41BEE618B477}" destId="{68E914C6-8E48-4815-93E0-37DF7438346E}" srcOrd="0" destOrd="0" presId="urn:microsoft.com/office/officeart/2005/8/layout/default"/>
    <dgm:cxn modelId="{9C1534F2-C8A8-46C9-85DD-365FB086AB9C}" type="presOf" srcId="{F11BBD8A-C565-49D7-BB3D-4DB1300BF623}" destId="{C58E8E0F-BC2D-4DC2-890D-93B822D44BDD}" srcOrd="0" destOrd="0" presId="urn:microsoft.com/office/officeart/2005/8/layout/default"/>
    <dgm:cxn modelId="{5BCFFFB5-03AC-45CC-8518-31B81636D7FB}" srcId="{B24BAC15-A9B4-4854-8130-41BEE618B477}" destId="{F11BBD8A-C565-49D7-BB3D-4DB1300BF623}" srcOrd="0" destOrd="0" parTransId="{B60DE439-9C9A-4B63-B6F2-6DCDA323B3B1}" sibTransId="{CA88E034-C3E0-478A-BA12-411383FB9784}"/>
    <dgm:cxn modelId="{07B70AF4-781F-452E-B7E8-742F96DFA460}" type="presParOf" srcId="{68E914C6-8E48-4815-93E0-37DF7438346E}" destId="{C58E8E0F-BC2D-4DC2-890D-93B822D44BDD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24BAC15-A9B4-4854-8130-41BEE618B477}" type="doc">
      <dgm:prSet loTypeId="urn:microsoft.com/office/officeart/2005/8/layout/default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11BBD8A-C565-49D7-BB3D-4DB1300BF623}">
      <dgm:prSet phldrT="[Текст]"/>
      <dgm:spPr/>
      <dgm:t>
        <a:bodyPr/>
        <a:lstStyle/>
        <a:p>
          <a:r>
            <a:rPr lang="ru-RU" dirty="0" smtClean="0"/>
            <a:t>Оказывается информационная поддержка проводимых мероприятий.</a:t>
          </a:r>
          <a:endParaRPr lang="ru-RU" dirty="0"/>
        </a:p>
      </dgm:t>
    </dgm:pt>
    <dgm:pt modelId="{B60DE439-9C9A-4B63-B6F2-6DCDA323B3B1}" type="parTrans" cxnId="{5BCFFFB5-03AC-45CC-8518-31B81636D7FB}">
      <dgm:prSet/>
      <dgm:spPr/>
      <dgm:t>
        <a:bodyPr/>
        <a:lstStyle/>
        <a:p>
          <a:endParaRPr lang="ru-RU"/>
        </a:p>
      </dgm:t>
    </dgm:pt>
    <dgm:pt modelId="{CA88E034-C3E0-478A-BA12-411383FB9784}" type="sibTrans" cxnId="{5BCFFFB5-03AC-45CC-8518-31B81636D7FB}">
      <dgm:prSet/>
      <dgm:spPr/>
      <dgm:t>
        <a:bodyPr/>
        <a:lstStyle/>
        <a:p>
          <a:endParaRPr lang="ru-RU"/>
        </a:p>
      </dgm:t>
    </dgm:pt>
    <dgm:pt modelId="{68E914C6-8E48-4815-93E0-37DF7438346E}" type="pres">
      <dgm:prSet presAssocID="{B24BAC15-A9B4-4854-8130-41BEE618B4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8E8E0F-BC2D-4DC2-890D-93B822D44BDD}" type="pres">
      <dgm:prSet presAssocID="{F11BBD8A-C565-49D7-BB3D-4DB1300BF623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7AE457-85F9-4338-A025-B2E8579E0352}" type="presOf" srcId="{F11BBD8A-C565-49D7-BB3D-4DB1300BF623}" destId="{C58E8E0F-BC2D-4DC2-890D-93B822D44BDD}" srcOrd="0" destOrd="0" presId="urn:microsoft.com/office/officeart/2005/8/layout/default"/>
    <dgm:cxn modelId="{A697E854-3B3F-4B42-8DC9-0B25EE4650D5}" type="presOf" srcId="{B24BAC15-A9B4-4854-8130-41BEE618B477}" destId="{68E914C6-8E48-4815-93E0-37DF7438346E}" srcOrd="0" destOrd="0" presId="urn:microsoft.com/office/officeart/2005/8/layout/default"/>
    <dgm:cxn modelId="{5BCFFFB5-03AC-45CC-8518-31B81636D7FB}" srcId="{B24BAC15-A9B4-4854-8130-41BEE618B477}" destId="{F11BBD8A-C565-49D7-BB3D-4DB1300BF623}" srcOrd="0" destOrd="0" parTransId="{B60DE439-9C9A-4B63-B6F2-6DCDA323B3B1}" sibTransId="{CA88E034-C3E0-478A-BA12-411383FB9784}"/>
    <dgm:cxn modelId="{ABA06C81-E6F7-4B9E-A267-5E5EA4185285}" type="presParOf" srcId="{68E914C6-8E48-4815-93E0-37DF7438346E}" destId="{C58E8E0F-BC2D-4DC2-890D-93B822D44BDD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24BAC15-A9B4-4854-8130-41BEE618B477}" type="doc">
      <dgm:prSet loTypeId="urn:microsoft.com/office/officeart/2005/8/layout/defaul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1BBD8A-C565-49D7-BB3D-4DB1300BF623}">
      <dgm:prSet phldrT="[Текст]"/>
      <dgm:spPr/>
      <dgm:t>
        <a:bodyPr/>
        <a:lstStyle/>
        <a:p>
          <a:r>
            <a:rPr lang="ru-RU" dirty="0" smtClean="0"/>
            <a:t>Принимается участие в форумах, проводимых ФНПР.</a:t>
          </a:r>
          <a:endParaRPr lang="ru-RU" dirty="0"/>
        </a:p>
      </dgm:t>
    </dgm:pt>
    <dgm:pt modelId="{B60DE439-9C9A-4B63-B6F2-6DCDA323B3B1}" type="parTrans" cxnId="{5BCFFFB5-03AC-45CC-8518-31B81636D7FB}">
      <dgm:prSet/>
      <dgm:spPr/>
      <dgm:t>
        <a:bodyPr/>
        <a:lstStyle/>
        <a:p>
          <a:endParaRPr lang="ru-RU"/>
        </a:p>
      </dgm:t>
    </dgm:pt>
    <dgm:pt modelId="{CA88E034-C3E0-478A-BA12-411383FB9784}" type="sibTrans" cxnId="{5BCFFFB5-03AC-45CC-8518-31B81636D7FB}">
      <dgm:prSet/>
      <dgm:spPr/>
      <dgm:t>
        <a:bodyPr/>
        <a:lstStyle/>
        <a:p>
          <a:endParaRPr lang="ru-RU"/>
        </a:p>
      </dgm:t>
    </dgm:pt>
    <dgm:pt modelId="{68E914C6-8E48-4815-93E0-37DF7438346E}" type="pres">
      <dgm:prSet presAssocID="{B24BAC15-A9B4-4854-8130-41BEE618B4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8E8E0F-BC2D-4DC2-890D-93B822D44BDD}" type="pres">
      <dgm:prSet presAssocID="{F11BBD8A-C565-49D7-BB3D-4DB1300BF623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0ECE9CF-CDFE-4D83-A2EA-A4A5D724D20A}" type="presOf" srcId="{B24BAC15-A9B4-4854-8130-41BEE618B477}" destId="{68E914C6-8E48-4815-93E0-37DF7438346E}" srcOrd="0" destOrd="0" presId="urn:microsoft.com/office/officeart/2005/8/layout/default"/>
    <dgm:cxn modelId="{5BCFFFB5-03AC-45CC-8518-31B81636D7FB}" srcId="{B24BAC15-A9B4-4854-8130-41BEE618B477}" destId="{F11BBD8A-C565-49D7-BB3D-4DB1300BF623}" srcOrd="0" destOrd="0" parTransId="{B60DE439-9C9A-4B63-B6F2-6DCDA323B3B1}" sibTransId="{CA88E034-C3E0-478A-BA12-411383FB9784}"/>
    <dgm:cxn modelId="{E9126479-A16C-4AAC-92DC-D524F84CB123}" type="presOf" srcId="{F11BBD8A-C565-49D7-BB3D-4DB1300BF623}" destId="{C58E8E0F-BC2D-4DC2-890D-93B822D44BDD}" srcOrd="0" destOrd="0" presId="urn:microsoft.com/office/officeart/2005/8/layout/default"/>
    <dgm:cxn modelId="{AFADC895-413C-422D-8DBF-BB44B2ADC1A6}" type="presParOf" srcId="{68E914C6-8E48-4815-93E0-37DF7438346E}" destId="{C58E8E0F-BC2D-4DC2-890D-93B822D44BDD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24BAC15-A9B4-4854-8130-41BEE618B477}" type="doc">
      <dgm:prSet loTypeId="urn:microsoft.com/office/officeart/2005/8/layout/default" loCatId="list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F11BBD8A-C565-49D7-BB3D-4DB1300BF623}">
      <dgm:prSet phldrT="[Текст]"/>
      <dgm:spPr/>
      <dgm:t>
        <a:bodyPr/>
        <a:lstStyle/>
        <a:p>
          <a:r>
            <a:rPr lang="ru-RU" dirty="0" smtClean="0"/>
            <a:t>Принимается участие в Международном дне единых действий профсоюзов «За достойный труд!».</a:t>
          </a:r>
          <a:endParaRPr lang="ru-RU" dirty="0"/>
        </a:p>
      </dgm:t>
    </dgm:pt>
    <dgm:pt modelId="{B60DE439-9C9A-4B63-B6F2-6DCDA323B3B1}" type="parTrans" cxnId="{5BCFFFB5-03AC-45CC-8518-31B81636D7FB}">
      <dgm:prSet/>
      <dgm:spPr/>
      <dgm:t>
        <a:bodyPr/>
        <a:lstStyle/>
        <a:p>
          <a:endParaRPr lang="ru-RU"/>
        </a:p>
      </dgm:t>
    </dgm:pt>
    <dgm:pt modelId="{CA88E034-C3E0-478A-BA12-411383FB9784}" type="sibTrans" cxnId="{5BCFFFB5-03AC-45CC-8518-31B81636D7FB}">
      <dgm:prSet/>
      <dgm:spPr/>
      <dgm:t>
        <a:bodyPr/>
        <a:lstStyle/>
        <a:p>
          <a:endParaRPr lang="ru-RU"/>
        </a:p>
      </dgm:t>
    </dgm:pt>
    <dgm:pt modelId="{68E914C6-8E48-4815-93E0-37DF7438346E}" type="pres">
      <dgm:prSet presAssocID="{B24BAC15-A9B4-4854-8130-41BEE618B4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8E8E0F-BC2D-4DC2-890D-93B822D44BDD}" type="pres">
      <dgm:prSet presAssocID="{F11BBD8A-C565-49D7-BB3D-4DB1300BF623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B5F182-77E3-4BFD-B007-1CC3DBA52967}" type="presOf" srcId="{F11BBD8A-C565-49D7-BB3D-4DB1300BF623}" destId="{C58E8E0F-BC2D-4DC2-890D-93B822D44BDD}" srcOrd="0" destOrd="0" presId="urn:microsoft.com/office/officeart/2005/8/layout/default"/>
    <dgm:cxn modelId="{5BCFFFB5-03AC-45CC-8518-31B81636D7FB}" srcId="{B24BAC15-A9B4-4854-8130-41BEE618B477}" destId="{F11BBD8A-C565-49D7-BB3D-4DB1300BF623}" srcOrd="0" destOrd="0" parTransId="{B60DE439-9C9A-4B63-B6F2-6DCDA323B3B1}" sibTransId="{CA88E034-C3E0-478A-BA12-411383FB9784}"/>
    <dgm:cxn modelId="{9B935022-054D-4B71-A5C5-9D0EFC74A2C1}" type="presOf" srcId="{B24BAC15-A9B4-4854-8130-41BEE618B477}" destId="{68E914C6-8E48-4815-93E0-37DF7438346E}" srcOrd="0" destOrd="0" presId="urn:microsoft.com/office/officeart/2005/8/layout/default"/>
    <dgm:cxn modelId="{A71336ED-3078-454C-8EAB-7D995FF1C35C}" type="presParOf" srcId="{68E914C6-8E48-4815-93E0-37DF7438346E}" destId="{C58E8E0F-BC2D-4DC2-890D-93B822D44BDD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24BAC15-A9B4-4854-8130-41BEE618B477}" type="doc">
      <dgm:prSet loTypeId="urn:microsoft.com/office/officeart/2005/8/layout/default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11BBD8A-C565-49D7-BB3D-4DB1300BF623}">
      <dgm:prSet phldrT="[Текст]"/>
      <dgm:spPr/>
      <dgm:t>
        <a:bodyPr/>
        <a:lstStyle/>
        <a:p>
          <a:r>
            <a:rPr lang="ru-RU" dirty="0" smtClean="0"/>
            <a:t>Принимается участие в мероприятиях, посвященных Победе в ВОВ и день «Памяти и скорби».</a:t>
          </a:r>
          <a:endParaRPr lang="ru-RU" dirty="0"/>
        </a:p>
      </dgm:t>
    </dgm:pt>
    <dgm:pt modelId="{B60DE439-9C9A-4B63-B6F2-6DCDA323B3B1}" type="parTrans" cxnId="{5BCFFFB5-03AC-45CC-8518-31B81636D7FB}">
      <dgm:prSet/>
      <dgm:spPr/>
      <dgm:t>
        <a:bodyPr/>
        <a:lstStyle/>
        <a:p>
          <a:endParaRPr lang="ru-RU"/>
        </a:p>
      </dgm:t>
    </dgm:pt>
    <dgm:pt modelId="{CA88E034-C3E0-478A-BA12-411383FB9784}" type="sibTrans" cxnId="{5BCFFFB5-03AC-45CC-8518-31B81636D7FB}">
      <dgm:prSet/>
      <dgm:spPr/>
      <dgm:t>
        <a:bodyPr/>
        <a:lstStyle/>
        <a:p>
          <a:endParaRPr lang="ru-RU"/>
        </a:p>
      </dgm:t>
    </dgm:pt>
    <dgm:pt modelId="{68E914C6-8E48-4815-93E0-37DF7438346E}" type="pres">
      <dgm:prSet presAssocID="{B24BAC15-A9B4-4854-8130-41BEE618B4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8E8E0F-BC2D-4DC2-890D-93B822D44BDD}" type="pres">
      <dgm:prSet presAssocID="{F11BBD8A-C565-49D7-BB3D-4DB1300BF623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5BBE1D-84D7-4872-BA3D-34D00815F8C0}" type="presOf" srcId="{B24BAC15-A9B4-4854-8130-41BEE618B477}" destId="{68E914C6-8E48-4815-93E0-37DF7438346E}" srcOrd="0" destOrd="0" presId="urn:microsoft.com/office/officeart/2005/8/layout/default"/>
    <dgm:cxn modelId="{5BCFFFB5-03AC-45CC-8518-31B81636D7FB}" srcId="{B24BAC15-A9B4-4854-8130-41BEE618B477}" destId="{F11BBD8A-C565-49D7-BB3D-4DB1300BF623}" srcOrd="0" destOrd="0" parTransId="{B60DE439-9C9A-4B63-B6F2-6DCDA323B3B1}" sibTransId="{CA88E034-C3E0-478A-BA12-411383FB9784}"/>
    <dgm:cxn modelId="{A6AC08FE-BDC0-4C41-9A8B-B779127C4693}" type="presOf" srcId="{F11BBD8A-C565-49D7-BB3D-4DB1300BF623}" destId="{C58E8E0F-BC2D-4DC2-890D-93B822D44BDD}" srcOrd="0" destOrd="0" presId="urn:microsoft.com/office/officeart/2005/8/layout/default"/>
    <dgm:cxn modelId="{7F186F67-B89C-4569-942D-C70455A343A3}" type="presParOf" srcId="{68E914C6-8E48-4815-93E0-37DF7438346E}" destId="{C58E8E0F-BC2D-4DC2-890D-93B822D44BDD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3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24BAC15-A9B4-4854-8130-41BEE618B477}" type="doc">
      <dgm:prSet loTypeId="urn:microsoft.com/office/officeart/2005/8/layout/default" loCatId="list" qsTypeId="urn:microsoft.com/office/officeart/2005/8/quickstyle/3d1" qsCatId="3D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F11BBD8A-C565-49D7-BB3D-4DB1300BF623}">
      <dgm:prSet phldrT="[Текст]"/>
      <dgm:spPr/>
      <dgm:t>
        <a:bodyPr/>
        <a:lstStyle/>
        <a:p>
          <a:r>
            <a:rPr lang="ru-RU" dirty="0" smtClean="0"/>
            <a:t>Проводится работа с профсоюзной молодежью в ППО, для повышения интереса к жизни Профсоюза.</a:t>
          </a:r>
          <a:endParaRPr lang="ru-RU" dirty="0"/>
        </a:p>
      </dgm:t>
    </dgm:pt>
    <dgm:pt modelId="{B60DE439-9C9A-4B63-B6F2-6DCDA323B3B1}" type="parTrans" cxnId="{5BCFFFB5-03AC-45CC-8518-31B81636D7FB}">
      <dgm:prSet/>
      <dgm:spPr/>
      <dgm:t>
        <a:bodyPr/>
        <a:lstStyle/>
        <a:p>
          <a:endParaRPr lang="ru-RU"/>
        </a:p>
      </dgm:t>
    </dgm:pt>
    <dgm:pt modelId="{CA88E034-C3E0-478A-BA12-411383FB9784}" type="sibTrans" cxnId="{5BCFFFB5-03AC-45CC-8518-31B81636D7FB}">
      <dgm:prSet/>
      <dgm:spPr/>
      <dgm:t>
        <a:bodyPr/>
        <a:lstStyle/>
        <a:p>
          <a:endParaRPr lang="ru-RU"/>
        </a:p>
      </dgm:t>
    </dgm:pt>
    <dgm:pt modelId="{68E914C6-8E48-4815-93E0-37DF7438346E}" type="pres">
      <dgm:prSet presAssocID="{B24BAC15-A9B4-4854-8130-41BEE618B4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8E8E0F-BC2D-4DC2-890D-93B822D44BDD}" type="pres">
      <dgm:prSet presAssocID="{F11BBD8A-C565-49D7-BB3D-4DB1300BF623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FD0BFE0-5A36-480F-80D6-BB080C6F8CA1}" type="presOf" srcId="{F11BBD8A-C565-49D7-BB3D-4DB1300BF623}" destId="{C58E8E0F-BC2D-4DC2-890D-93B822D44BDD}" srcOrd="0" destOrd="0" presId="urn:microsoft.com/office/officeart/2005/8/layout/default"/>
    <dgm:cxn modelId="{5B2D8A48-08D8-40F8-9366-7F812F976C92}" type="presOf" srcId="{B24BAC15-A9B4-4854-8130-41BEE618B477}" destId="{68E914C6-8E48-4815-93E0-37DF7438346E}" srcOrd="0" destOrd="0" presId="urn:microsoft.com/office/officeart/2005/8/layout/default"/>
    <dgm:cxn modelId="{5BCFFFB5-03AC-45CC-8518-31B81636D7FB}" srcId="{B24BAC15-A9B4-4854-8130-41BEE618B477}" destId="{F11BBD8A-C565-49D7-BB3D-4DB1300BF623}" srcOrd="0" destOrd="0" parTransId="{B60DE439-9C9A-4B63-B6F2-6DCDA323B3B1}" sibTransId="{CA88E034-C3E0-478A-BA12-411383FB9784}"/>
    <dgm:cxn modelId="{8CA96185-5179-4966-9E5E-D64CF132298C}" type="presParOf" srcId="{68E914C6-8E48-4815-93E0-37DF7438346E}" destId="{C58E8E0F-BC2D-4DC2-890D-93B822D44BDD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3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24BAC15-A9B4-4854-8130-41BEE618B477}" type="doc">
      <dgm:prSet loTypeId="urn:microsoft.com/office/officeart/2005/8/layout/default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11BBD8A-C565-49D7-BB3D-4DB1300BF623}">
      <dgm:prSet phldrT="[Текст]"/>
      <dgm:spPr/>
      <dgm:t>
        <a:bodyPr/>
        <a:lstStyle/>
        <a:p>
          <a:r>
            <a:rPr lang="ru-RU" dirty="0" smtClean="0"/>
            <a:t>Проведение фотоконкурса «Профсоюз глазами молодежи!».</a:t>
          </a:r>
          <a:endParaRPr lang="ru-RU" dirty="0"/>
        </a:p>
      </dgm:t>
    </dgm:pt>
    <dgm:pt modelId="{B60DE439-9C9A-4B63-B6F2-6DCDA323B3B1}" type="parTrans" cxnId="{5BCFFFB5-03AC-45CC-8518-31B81636D7FB}">
      <dgm:prSet/>
      <dgm:spPr/>
      <dgm:t>
        <a:bodyPr/>
        <a:lstStyle/>
        <a:p>
          <a:endParaRPr lang="ru-RU"/>
        </a:p>
      </dgm:t>
    </dgm:pt>
    <dgm:pt modelId="{CA88E034-C3E0-478A-BA12-411383FB9784}" type="sibTrans" cxnId="{5BCFFFB5-03AC-45CC-8518-31B81636D7FB}">
      <dgm:prSet/>
      <dgm:spPr/>
      <dgm:t>
        <a:bodyPr/>
        <a:lstStyle/>
        <a:p>
          <a:endParaRPr lang="ru-RU"/>
        </a:p>
      </dgm:t>
    </dgm:pt>
    <dgm:pt modelId="{68E914C6-8E48-4815-93E0-37DF7438346E}" type="pres">
      <dgm:prSet presAssocID="{B24BAC15-A9B4-4854-8130-41BEE618B4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8E8E0F-BC2D-4DC2-890D-93B822D44BDD}" type="pres">
      <dgm:prSet presAssocID="{F11BBD8A-C565-49D7-BB3D-4DB1300BF623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EC3C6D-72BA-4E65-A69B-E6DAFFEFBF1F}" type="presOf" srcId="{F11BBD8A-C565-49D7-BB3D-4DB1300BF623}" destId="{C58E8E0F-BC2D-4DC2-890D-93B822D44BDD}" srcOrd="0" destOrd="0" presId="urn:microsoft.com/office/officeart/2005/8/layout/default"/>
    <dgm:cxn modelId="{5BCFFFB5-03AC-45CC-8518-31B81636D7FB}" srcId="{B24BAC15-A9B4-4854-8130-41BEE618B477}" destId="{F11BBD8A-C565-49D7-BB3D-4DB1300BF623}" srcOrd="0" destOrd="0" parTransId="{B60DE439-9C9A-4B63-B6F2-6DCDA323B3B1}" sibTransId="{CA88E034-C3E0-478A-BA12-411383FB9784}"/>
    <dgm:cxn modelId="{AEB280FC-C1BD-4C35-883C-60AABDBA6A8C}" type="presOf" srcId="{B24BAC15-A9B4-4854-8130-41BEE618B477}" destId="{68E914C6-8E48-4815-93E0-37DF7438346E}" srcOrd="0" destOrd="0" presId="urn:microsoft.com/office/officeart/2005/8/layout/default"/>
    <dgm:cxn modelId="{1384D314-0262-47F2-8EED-CDBAEA607514}" type="presParOf" srcId="{68E914C6-8E48-4815-93E0-37DF7438346E}" destId="{C58E8E0F-BC2D-4DC2-890D-93B822D44BDD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4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CAB1BD1-4C5B-4ABA-9F92-C388E3971CB8}" type="doc">
      <dgm:prSet loTypeId="urn:microsoft.com/office/officeart/2005/8/layout/defaul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43A1435-D78E-45A4-8E21-315CDBBCDA2F}">
      <dgm:prSet phldrT="[Текст]"/>
      <dgm:spPr/>
      <dgm:t>
        <a:bodyPr/>
        <a:lstStyle/>
        <a:p>
          <a:r>
            <a:rPr lang="ru-RU" dirty="0" smtClean="0"/>
            <a:t>Третье место – Григорьева Юлия Игоревна, филиал ВУНЦ ВВС «ВВА» в г Сызрани, номинация «Портрет современника».</a:t>
          </a:r>
          <a:endParaRPr lang="ru-RU" dirty="0"/>
        </a:p>
      </dgm:t>
    </dgm:pt>
    <dgm:pt modelId="{CB121024-BA5F-4B53-8AA4-E49D01D85CEC}" type="parTrans" cxnId="{A71142D7-C8DB-494C-94B5-325C661C9145}">
      <dgm:prSet/>
      <dgm:spPr/>
      <dgm:t>
        <a:bodyPr/>
        <a:lstStyle/>
        <a:p>
          <a:endParaRPr lang="ru-RU"/>
        </a:p>
      </dgm:t>
    </dgm:pt>
    <dgm:pt modelId="{EB69597F-FB65-48D2-ACD0-22277C45A925}" type="sibTrans" cxnId="{A71142D7-C8DB-494C-94B5-325C661C9145}">
      <dgm:prSet/>
      <dgm:spPr/>
      <dgm:t>
        <a:bodyPr/>
        <a:lstStyle/>
        <a:p>
          <a:endParaRPr lang="ru-RU"/>
        </a:p>
      </dgm:t>
    </dgm:pt>
    <dgm:pt modelId="{F9CF6F2D-5B91-4743-99CF-178D9C3D1EDC}" type="pres">
      <dgm:prSet presAssocID="{4CAB1BD1-4C5B-4ABA-9F92-C388E3971CB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96D9DF-D625-45A9-BBFA-310DC68612F5}" type="pres">
      <dgm:prSet presAssocID="{943A1435-D78E-45A4-8E21-315CDBBCDA2F}" presName="node" presStyleLbl="node1" presStyleIdx="0" presStyleCnt="1" custScaleY="46047" custLinFactNeighborX="1678" custLinFactNeighborY="-26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1142D7-C8DB-494C-94B5-325C661C9145}" srcId="{4CAB1BD1-4C5B-4ABA-9F92-C388E3971CB8}" destId="{943A1435-D78E-45A4-8E21-315CDBBCDA2F}" srcOrd="0" destOrd="0" parTransId="{CB121024-BA5F-4B53-8AA4-E49D01D85CEC}" sibTransId="{EB69597F-FB65-48D2-ACD0-22277C45A925}"/>
    <dgm:cxn modelId="{065F1039-F980-49F4-8028-42D076CE3DAC}" type="presOf" srcId="{943A1435-D78E-45A4-8E21-315CDBBCDA2F}" destId="{1296D9DF-D625-45A9-BBFA-310DC68612F5}" srcOrd="0" destOrd="0" presId="urn:microsoft.com/office/officeart/2005/8/layout/default"/>
    <dgm:cxn modelId="{7D5AD8A5-E0F0-446B-BB7D-84D07C810C72}" type="presOf" srcId="{4CAB1BD1-4C5B-4ABA-9F92-C388E3971CB8}" destId="{F9CF6F2D-5B91-4743-99CF-178D9C3D1EDC}" srcOrd="0" destOrd="0" presId="urn:microsoft.com/office/officeart/2005/8/layout/default"/>
    <dgm:cxn modelId="{E85D9E57-C3A6-45D6-9617-2222C51542D7}" type="presParOf" srcId="{F9CF6F2D-5B91-4743-99CF-178D9C3D1EDC}" destId="{1296D9DF-D625-45A9-BBFA-310DC68612F5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CAB1BD1-4C5B-4ABA-9F92-C388E3971CB8}" type="doc">
      <dgm:prSet loTypeId="urn:microsoft.com/office/officeart/2005/8/layout/defaul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43A1435-D78E-45A4-8E21-315CDBBCDA2F}">
      <dgm:prSet phldrT="[Текст]"/>
      <dgm:spPr/>
      <dgm:t>
        <a:bodyPr/>
        <a:lstStyle/>
        <a:p>
          <a:r>
            <a:rPr lang="ru-RU" dirty="0" smtClean="0"/>
            <a:t>Второе место – Дементьева Ольга Сергеевна, филиал №4 ФГКУ «428 ВГ» МО РФ, номинация «Это – моё время!».</a:t>
          </a:r>
          <a:endParaRPr lang="ru-RU" dirty="0"/>
        </a:p>
      </dgm:t>
    </dgm:pt>
    <dgm:pt modelId="{CB121024-BA5F-4B53-8AA4-E49D01D85CEC}" type="parTrans" cxnId="{A71142D7-C8DB-494C-94B5-325C661C9145}">
      <dgm:prSet/>
      <dgm:spPr/>
      <dgm:t>
        <a:bodyPr/>
        <a:lstStyle/>
        <a:p>
          <a:endParaRPr lang="ru-RU"/>
        </a:p>
      </dgm:t>
    </dgm:pt>
    <dgm:pt modelId="{EB69597F-FB65-48D2-ACD0-22277C45A925}" type="sibTrans" cxnId="{A71142D7-C8DB-494C-94B5-325C661C9145}">
      <dgm:prSet/>
      <dgm:spPr/>
      <dgm:t>
        <a:bodyPr/>
        <a:lstStyle/>
        <a:p>
          <a:endParaRPr lang="ru-RU"/>
        </a:p>
      </dgm:t>
    </dgm:pt>
    <dgm:pt modelId="{F9CF6F2D-5B91-4743-99CF-178D9C3D1EDC}" type="pres">
      <dgm:prSet presAssocID="{4CAB1BD1-4C5B-4ABA-9F92-C388E3971CB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96D9DF-D625-45A9-BBFA-310DC68612F5}" type="pres">
      <dgm:prSet presAssocID="{943A1435-D78E-45A4-8E21-315CDBBCDA2F}" presName="node" presStyleLbl="node1" presStyleIdx="0" presStyleCnt="1" custScaleY="46047" custLinFactNeighborX="1678" custLinFactNeighborY="-26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0F549D-2ED6-43EA-BA11-EF50DFC8A1F9}" type="presOf" srcId="{4CAB1BD1-4C5B-4ABA-9F92-C388E3971CB8}" destId="{F9CF6F2D-5B91-4743-99CF-178D9C3D1EDC}" srcOrd="0" destOrd="0" presId="urn:microsoft.com/office/officeart/2005/8/layout/default"/>
    <dgm:cxn modelId="{A71142D7-C8DB-494C-94B5-325C661C9145}" srcId="{4CAB1BD1-4C5B-4ABA-9F92-C388E3971CB8}" destId="{943A1435-D78E-45A4-8E21-315CDBBCDA2F}" srcOrd="0" destOrd="0" parTransId="{CB121024-BA5F-4B53-8AA4-E49D01D85CEC}" sibTransId="{EB69597F-FB65-48D2-ACD0-22277C45A925}"/>
    <dgm:cxn modelId="{790E780A-DA45-4685-B4C2-B4353DDABD48}" type="presOf" srcId="{943A1435-D78E-45A4-8E21-315CDBBCDA2F}" destId="{1296D9DF-D625-45A9-BBFA-310DC68612F5}" srcOrd="0" destOrd="0" presId="urn:microsoft.com/office/officeart/2005/8/layout/default"/>
    <dgm:cxn modelId="{D3ED785C-41ED-4F79-96B5-E332864737C9}" type="presParOf" srcId="{F9CF6F2D-5B91-4743-99CF-178D9C3D1EDC}" destId="{1296D9DF-D625-45A9-BBFA-310DC68612F5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CAB1BD1-4C5B-4ABA-9F92-C388E3971CB8}" type="doc">
      <dgm:prSet loTypeId="urn:microsoft.com/office/officeart/2005/8/layout/defaul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43A1435-D78E-45A4-8E21-315CDBBCDA2F}">
      <dgm:prSet phldrT="[Текст]"/>
      <dgm:spPr/>
      <dgm:t>
        <a:bodyPr/>
        <a:lstStyle/>
        <a:p>
          <a:r>
            <a:rPr lang="ru-RU" dirty="0" smtClean="0"/>
            <a:t>Первое место – Пенкина Оксана Александровна, в/ч 58661-51, номинация «Один день из жизни…»</a:t>
          </a:r>
          <a:endParaRPr lang="ru-RU" dirty="0"/>
        </a:p>
      </dgm:t>
    </dgm:pt>
    <dgm:pt modelId="{CB121024-BA5F-4B53-8AA4-E49D01D85CEC}" type="parTrans" cxnId="{A71142D7-C8DB-494C-94B5-325C661C9145}">
      <dgm:prSet/>
      <dgm:spPr/>
      <dgm:t>
        <a:bodyPr/>
        <a:lstStyle/>
        <a:p>
          <a:endParaRPr lang="ru-RU"/>
        </a:p>
      </dgm:t>
    </dgm:pt>
    <dgm:pt modelId="{EB69597F-FB65-48D2-ACD0-22277C45A925}" type="sibTrans" cxnId="{A71142D7-C8DB-494C-94B5-325C661C9145}">
      <dgm:prSet/>
      <dgm:spPr/>
      <dgm:t>
        <a:bodyPr/>
        <a:lstStyle/>
        <a:p>
          <a:endParaRPr lang="ru-RU"/>
        </a:p>
      </dgm:t>
    </dgm:pt>
    <dgm:pt modelId="{F9CF6F2D-5B91-4743-99CF-178D9C3D1EDC}" type="pres">
      <dgm:prSet presAssocID="{4CAB1BD1-4C5B-4ABA-9F92-C388E3971CB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96D9DF-D625-45A9-BBFA-310DC68612F5}" type="pres">
      <dgm:prSet presAssocID="{943A1435-D78E-45A4-8E21-315CDBBCDA2F}" presName="node" presStyleLbl="node1" presStyleIdx="0" presStyleCnt="1" custScaleY="46047" custLinFactNeighborX="1678" custLinFactNeighborY="-26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1142D7-C8DB-494C-94B5-325C661C9145}" srcId="{4CAB1BD1-4C5B-4ABA-9F92-C388E3971CB8}" destId="{943A1435-D78E-45A4-8E21-315CDBBCDA2F}" srcOrd="0" destOrd="0" parTransId="{CB121024-BA5F-4B53-8AA4-E49D01D85CEC}" sibTransId="{EB69597F-FB65-48D2-ACD0-22277C45A925}"/>
    <dgm:cxn modelId="{D16039A8-66D5-49EC-A489-5B43B5F25F9D}" type="presOf" srcId="{943A1435-D78E-45A4-8E21-315CDBBCDA2F}" destId="{1296D9DF-D625-45A9-BBFA-310DC68612F5}" srcOrd="0" destOrd="0" presId="urn:microsoft.com/office/officeart/2005/8/layout/default"/>
    <dgm:cxn modelId="{4D49077E-2271-4F7E-B7E2-DA82F29B8F16}" type="presOf" srcId="{4CAB1BD1-4C5B-4ABA-9F92-C388E3971CB8}" destId="{F9CF6F2D-5B91-4743-99CF-178D9C3D1EDC}" srcOrd="0" destOrd="0" presId="urn:microsoft.com/office/officeart/2005/8/layout/default"/>
    <dgm:cxn modelId="{55F2254D-83E9-456F-9693-306D3061011F}" type="presParOf" srcId="{F9CF6F2D-5B91-4743-99CF-178D9C3D1EDC}" destId="{1296D9DF-D625-45A9-BBFA-310DC68612F5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24BAC15-A9B4-4854-8130-41BEE618B477}" type="doc">
      <dgm:prSet loTypeId="urn:microsoft.com/office/officeart/2005/8/layout/default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8E914C6-8E48-4815-93E0-37DF7438346E}" type="pres">
      <dgm:prSet presAssocID="{B24BAC15-A9B4-4854-8130-41BEE618B4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E7F1560A-52AD-43EB-BC78-DB77F65BF5F8}" type="presOf" srcId="{B24BAC15-A9B4-4854-8130-41BEE618B477}" destId="{68E914C6-8E48-4815-93E0-37DF7438346E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24BAC15-A9B4-4854-8130-41BEE618B477}" type="doc">
      <dgm:prSet loTypeId="urn:microsoft.com/office/officeart/2005/8/layout/default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8E914C6-8E48-4815-93E0-37DF7438346E}" type="pres">
      <dgm:prSet presAssocID="{B24BAC15-A9B4-4854-8130-41BEE618B4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A65BAC76-F85B-4FB4-BBD8-70077D5BB760}" type="presOf" srcId="{B24BAC15-A9B4-4854-8130-41BEE618B477}" destId="{68E914C6-8E48-4815-93E0-37DF7438346E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16A84C-8199-4CF7-AFED-A35147C9C751}">
      <dsp:nvSpPr>
        <dsp:cNvPr id="0" name=""/>
        <dsp:cNvSpPr/>
      </dsp:nvSpPr>
      <dsp:spPr>
        <a:xfrm>
          <a:off x="1491614" y="0"/>
          <a:ext cx="4495800" cy="44958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49C59CC-B09F-4FCC-9C07-F5E1E7964D43}">
      <dsp:nvSpPr>
        <dsp:cNvPr id="0" name=""/>
        <dsp:cNvSpPr/>
      </dsp:nvSpPr>
      <dsp:spPr>
        <a:xfrm>
          <a:off x="3739514" y="451994"/>
          <a:ext cx="2922270" cy="106424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/>
            <a:t>ФНПР</a:t>
          </a:r>
          <a:endParaRPr lang="ru-RU" sz="4400" kern="1200" dirty="0"/>
        </a:p>
      </dsp:txBody>
      <dsp:txXfrm>
        <a:off x="3791466" y="503946"/>
        <a:ext cx="2818366" cy="960336"/>
      </dsp:txXfrm>
    </dsp:sp>
    <dsp:sp modelId="{AAA2D796-8269-46E1-AD88-26259306E66E}">
      <dsp:nvSpPr>
        <dsp:cNvPr id="0" name=""/>
        <dsp:cNvSpPr/>
      </dsp:nvSpPr>
      <dsp:spPr>
        <a:xfrm>
          <a:off x="3739514" y="1649264"/>
          <a:ext cx="2922270" cy="106424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/>
            <a:t>ЦК</a:t>
          </a:r>
          <a:endParaRPr lang="ru-RU" sz="4400" kern="1200" dirty="0"/>
        </a:p>
      </dsp:txBody>
      <dsp:txXfrm>
        <a:off x="3791466" y="1701216"/>
        <a:ext cx="2818366" cy="960336"/>
      </dsp:txXfrm>
    </dsp:sp>
    <dsp:sp modelId="{3AB2F84D-2B87-46F1-BEB8-792AF7BE67BD}">
      <dsp:nvSpPr>
        <dsp:cNvPr id="0" name=""/>
        <dsp:cNvSpPr/>
      </dsp:nvSpPr>
      <dsp:spPr>
        <a:xfrm>
          <a:off x="3739514" y="2846535"/>
          <a:ext cx="2922270" cy="106424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/>
            <a:t>ФПСО</a:t>
          </a:r>
          <a:endParaRPr lang="ru-RU" sz="4400" kern="1200" dirty="0"/>
        </a:p>
      </dsp:txBody>
      <dsp:txXfrm>
        <a:off x="3791466" y="2898487"/>
        <a:ext cx="2818366" cy="9603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8E8E0F-BC2D-4DC2-890D-93B822D44BDD}">
      <dsp:nvSpPr>
        <dsp:cNvPr id="0" name=""/>
        <dsp:cNvSpPr/>
      </dsp:nvSpPr>
      <dsp:spPr>
        <a:xfrm>
          <a:off x="155833" y="678"/>
          <a:ext cx="2304285" cy="138257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Формируются местные Молодежные советы.</a:t>
          </a:r>
          <a:endParaRPr lang="ru-RU" sz="2100" kern="1200" dirty="0"/>
        </a:p>
      </dsp:txBody>
      <dsp:txXfrm>
        <a:off x="155833" y="678"/>
        <a:ext cx="2304285" cy="138257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8E8E0F-BC2D-4DC2-890D-93B822D44BDD}">
      <dsp:nvSpPr>
        <dsp:cNvPr id="0" name=""/>
        <dsp:cNvSpPr/>
      </dsp:nvSpPr>
      <dsp:spPr>
        <a:xfrm>
          <a:off x="155833" y="678"/>
          <a:ext cx="2304285" cy="138257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Проводится мониторинг условий работы молодых работников из числа ГП ВС ЦВО.</a:t>
          </a:r>
          <a:endParaRPr lang="ru-RU" sz="1700" kern="1200" dirty="0"/>
        </a:p>
      </dsp:txBody>
      <dsp:txXfrm>
        <a:off x="155833" y="678"/>
        <a:ext cx="2304285" cy="13825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8E8E0F-BC2D-4DC2-890D-93B822D44BDD}">
      <dsp:nvSpPr>
        <dsp:cNvPr id="0" name=""/>
        <dsp:cNvSpPr/>
      </dsp:nvSpPr>
      <dsp:spPr>
        <a:xfrm>
          <a:off x="155833" y="678"/>
          <a:ext cx="2304285" cy="138257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Оказывается информационная поддержка проводимых мероприятий.</a:t>
          </a:r>
          <a:endParaRPr lang="ru-RU" sz="1700" kern="1200" dirty="0"/>
        </a:p>
      </dsp:txBody>
      <dsp:txXfrm>
        <a:off x="155833" y="678"/>
        <a:ext cx="2304285" cy="138257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8E8E0F-BC2D-4DC2-890D-93B822D44BDD}">
      <dsp:nvSpPr>
        <dsp:cNvPr id="0" name=""/>
        <dsp:cNvSpPr/>
      </dsp:nvSpPr>
      <dsp:spPr>
        <a:xfrm>
          <a:off x="155833" y="678"/>
          <a:ext cx="2304285" cy="138257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Принимается участие в форумах, проводимых ФНПР.</a:t>
          </a:r>
          <a:endParaRPr lang="ru-RU" sz="2000" kern="1200" dirty="0"/>
        </a:p>
      </dsp:txBody>
      <dsp:txXfrm>
        <a:off x="155833" y="678"/>
        <a:ext cx="2304285" cy="138257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8E8E0F-BC2D-4DC2-890D-93B822D44BDD}">
      <dsp:nvSpPr>
        <dsp:cNvPr id="0" name=""/>
        <dsp:cNvSpPr/>
      </dsp:nvSpPr>
      <dsp:spPr>
        <a:xfrm>
          <a:off x="155833" y="678"/>
          <a:ext cx="2304285" cy="1382571"/>
        </a:xfrm>
        <a:prstGeom prst="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Принимается участие в Международном дне единых действий профсоюзов «За достойный труд!».</a:t>
          </a:r>
          <a:endParaRPr lang="ru-RU" sz="1700" kern="1200" dirty="0"/>
        </a:p>
      </dsp:txBody>
      <dsp:txXfrm>
        <a:off x="155833" y="678"/>
        <a:ext cx="2304285" cy="138257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8E8E0F-BC2D-4DC2-890D-93B822D44BDD}">
      <dsp:nvSpPr>
        <dsp:cNvPr id="0" name=""/>
        <dsp:cNvSpPr/>
      </dsp:nvSpPr>
      <dsp:spPr>
        <a:xfrm>
          <a:off x="155833" y="678"/>
          <a:ext cx="2304285" cy="138257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Принимается участие в мероприятиях, посвященных Победе в ВОВ и день «Памяти и скорби».</a:t>
          </a:r>
          <a:endParaRPr lang="ru-RU" sz="1700" kern="1200" dirty="0"/>
        </a:p>
      </dsp:txBody>
      <dsp:txXfrm>
        <a:off x="155833" y="678"/>
        <a:ext cx="2304285" cy="138257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8E8E0F-BC2D-4DC2-890D-93B822D44BDD}">
      <dsp:nvSpPr>
        <dsp:cNvPr id="0" name=""/>
        <dsp:cNvSpPr/>
      </dsp:nvSpPr>
      <dsp:spPr>
        <a:xfrm>
          <a:off x="155833" y="678"/>
          <a:ext cx="2304285" cy="1382571"/>
        </a:xfrm>
        <a:prstGeom prst="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Проводится работа с профсоюзной молодежью в ППО, для повышения интереса к жизни Профсоюза.</a:t>
          </a:r>
          <a:endParaRPr lang="ru-RU" sz="1700" kern="1200" dirty="0"/>
        </a:p>
      </dsp:txBody>
      <dsp:txXfrm>
        <a:off x="155833" y="678"/>
        <a:ext cx="2304285" cy="138257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8E8E0F-BC2D-4DC2-890D-93B822D44BDD}">
      <dsp:nvSpPr>
        <dsp:cNvPr id="0" name=""/>
        <dsp:cNvSpPr/>
      </dsp:nvSpPr>
      <dsp:spPr>
        <a:xfrm>
          <a:off x="155833" y="678"/>
          <a:ext cx="2304285" cy="138257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Проведение фотоконкурса «Профсоюз глазами молодежи!».</a:t>
          </a:r>
          <a:endParaRPr lang="ru-RU" sz="1900" kern="1200" dirty="0"/>
        </a:p>
      </dsp:txBody>
      <dsp:txXfrm>
        <a:off x="155833" y="678"/>
        <a:ext cx="2304285" cy="138257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96D9DF-D625-45A9-BBFA-310DC68612F5}">
      <dsp:nvSpPr>
        <dsp:cNvPr id="0" name=""/>
        <dsp:cNvSpPr/>
      </dsp:nvSpPr>
      <dsp:spPr>
        <a:xfrm>
          <a:off x="0" y="231784"/>
          <a:ext cx="6096000" cy="16842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Третье место – Григорьева Юлия Игоревна, филиал ВУНЦ ВВС «ВВА» в г Сызрани, номинация «Портрет современника».</a:t>
          </a:r>
          <a:endParaRPr lang="ru-RU" sz="2600" kern="1200" dirty="0"/>
        </a:p>
      </dsp:txBody>
      <dsp:txXfrm>
        <a:off x="0" y="231784"/>
        <a:ext cx="6096000" cy="168421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96D9DF-D625-45A9-BBFA-310DC68612F5}">
      <dsp:nvSpPr>
        <dsp:cNvPr id="0" name=""/>
        <dsp:cNvSpPr/>
      </dsp:nvSpPr>
      <dsp:spPr>
        <a:xfrm>
          <a:off x="0" y="231784"/>
          <a:ext cx="6096000" cy="16842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Второе место – Дементьева Ольга Сергеевна, филиал №4 ФГКУ «428 ВГ» МО РФ, номинация «Это – моё время!».</a:t>
          </a:r>
          <a:endParaRPr lang="ru-RU" sz="2700" kern="1200" dirty="0"/>
        </a:p>
      </dsp:txBody>
      <dsp:txXfrm>
        <a:off x="0" y="231784"/>
        <a:ext cx="6096000" cy="168421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96D9DF-D625-45A9-BBFA-310DC68612F5}">
      <dsp:nvSpPr>
        <dsp:cNvPr id="0" name=""/>
        <dsp:cNvSpPr/>
      </dsp:nvSpPr>
      <dsp:spPr>
        <a:xfrm>
          <a:off x="0" y="231784"/>
          <a:ext cx="6096000" cy="16842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Первое место – Пенкина Оксана Александровна, в/ч 58661-51, номинация «Один день из жизни…»</a:t>
          </a:r>
          <a:endParaRPr lang="ru-RU" sz="2900" kern="1200" dirty="0"/>
        </a:p>
      </dsp:txBody>
      <dsp:txXfrm>
        <a:off x="0" y="231784"/>
        <a:ext cx="6096000" cy="168421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6958BF5E-EC54-4EEB-A1EB-521C21690DE8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DF81646-4AB1-4A31-A38B-93EBC970EC0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8BF5E-EC54-4EEB-A1EB-521C21690DE8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DF81646-4AB1-4A31-A38B-93EBC970EC0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8BF5E-EC54-4EEB-A1EB-521C21690DE8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DF81646-4AB1-4A31-A38B-93EBC970EC0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958BF5E-EC54-4EEB-A1EB-521C21690DE8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DF81646-4AB1-4A31-A38B-93EBC970EC05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958BF5E-EC54-4EEB-A1EB-521C21690DE8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DF81646-4AB1-4A31-A38B-93EBC970EC0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8BF5E-EC54-4EEB-A1EB-521C21690DE8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DF81646-4AB1-4A31-A38B-93EBC970EC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8BF5E-EC54-4EEB-A1EB-521C21690DE8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DF81646-4AB1-4A31-A38B-93EBC970EC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8BF5E-EC54-4EEB-A1EB-521C21690DE8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DF81646-4AB1-4A31-A38B-93EBC970EC0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6958BF5E-EC54-4EEB-A1EB-521C21690DE8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DF81646-4AB1-4A31-A38B-93EBC970EC0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8BF5E-EC54-4EEB-A1EB-521C21690DE8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81646-4AB1-4A31-A38B-93EBC970EC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6958BF5E-EC54-4EEB-A1EB-521C21690DE8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DF81646-4AB1-4A31-A38B-93EBC970EC0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958BF5E-EC54-4EEB-A1EB-521C21690DE8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DF81646-4AB1-4A31-A38B-93EBC970EC0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diagramData" Target="../diagrams/data4.xml"/><Relationship Id="rId18" Type="http://schemas.openxmlformats.org/officeDocument/2006/relationships/diagramData" Target="../diagrams/data5.xml"/><Relationship Id="rId26" Type="http://schemas.openxmlformats.org/officeDocument/2006/relationships/diagramColors" Target="../diagrams/colors6.xml"/><Relationship Id="rId39" Type="http://schemas.openxmlformats.org/officeDocument/2006/relationships/diagramLayout" Target="../diagrams/layout9.xml"/><Relationship Id="rId3" Type="http://schemas.openxmlformats.org/officeDocument/2006/relationships/diagramData" Target="../diagrams/data2.xml"/><Relationship Id="rId21" Type="http://schemas.openxmlformats.org/officeDocument/2006/relationships/diagramColors" Target="../diagrams/colors5.xml"/><Relationship Id="rId34" Type="http://schemas.openxmlformats.org/officeDocument/2006/relationships/diagramLayout" Target="../diagrams/layout8.xml"/><Relationship Id="rId42" Type="http://schemas.microsoft.com/office/2007/relationships/diagramDrawing" Target="../diagrams/drawing9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5" Type="http://schemas.openxmlformats.org/officeDocument/2006/relationships/diagramQuickStyle" Target="../diagrams/quickStyle6.xml"/><Relationship Id="rId33" Type="http://schemas.openxmlformats.org/officeDocument/2006/relationships/diagramData" Target="../diagrams/data8.xml"/><Relationship Id="rId38" Type="http://schemas.openxmlformats.org/officeDocument/2006/relationships/diagramData" Target="../diagrams/data9.xml"/><Relationship Id="rId2" Type="http://schemas.openxmlformats.org/officeDocument/2006/relationships/image" Target="../media/image4.png"/><Relationship Id="rId16" Type="http://schemas.openxmlformats.org/officeDocument/2006/relationships/diagramColors" Target="../diagrams/colors4.xml"/><Relationship Id="rId20" Type="http://schemas.openxmlformats.org/officeDocument/2006/relationships/diagramQuickStyle" Target="../diagrams/quickStyle5.xml"/><Relationship Id="rId29" Type="http://schemas.openxmlformats.org/officeDocument/2006/relationships/diagramLayout" Target="../diagrams/layout7.xml"/><Relationship Id="rId41" Type="http://schemas.openxmlformats.org/officeDocument/2006/relationships/diagramColors" Target="../diagrams/colors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24" Type="http://schemas.openxmlformats.org/officeDocument/2006/relationships/diagramLayout" Target="../diagrams/layout6.xml"/><Relationship Id="rId32" Type="http://schemas.microsoft.com/office/2007/relationships/diagramDrawing" Target="../diagrams/drawing7.xml"/><Relationship Id="rId37" Type="http://schemas.microsoft.com/office/2007/relationships/diagramDrawing" Target="../diagrams/drawing8.xml"/><Relationship Id="rId40" Type="http://schemas.openxmlformats.org/officeDocument/2006/relationships/diagramQuickStyle" Target="../diagrams/quickStyle9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23" Type="http://schemas.openxmlformats.org/officeDocument/2006/relationships/diagramData" Target="../diagrams/data6.xml"/><Relationship Id="rId28" Type="http://schemas.openxmlformats.org/officeDocument/2006/relationships/diagramData" Target="../diagrams/data7.xml"/><Relationship Id="rId36" Type="http://schemas.openxmlformats.org/officeDocument/2006/relationships/diagramColors" Target="../diagrams/colors8.xml"/><Relationship Id="rId10" Type="http://schemas.openxmlformats.org/officeDocument/2006/relationships/diagramQuickStyle" Target="../diagrams/quickStyle3.xml"/><Relationship Id="rId19" Type="http://schemas.openxmlformats.org/officeDocument/2006/relationships/diagramLayout" Target="../diagrams/layout5.xml"/><Relationship Id="rId31" Type="http://schemas.openxmlformats.org/officeDocument/2006/relationships/diagramColors" Target="../diagrams/colors7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Relationship Id="rId22" Type="http://schemas.microsoft.com/office/2007/relationships/diagramDrawing" Target="../diagrams/drawing5.xml"/><Relationship Id="rId27" Type="http://schemas.microsoft.com/office/2007/relationships/diagramDrawing" Target="../diagrams/drawing6.xml"/><Relationship Id="rId30" Type="http://schemas.openxmlformats.org/officeDocument/2006/relationships/diagramQuickStyle" Target="../diagrams/quickStyle7.xml"/><Relationship Id="rId35" Type="http://schemas.openxmlformats.org/officeDocument/2006/relationships/diagramQuickStyle" Target="../diagrams/quickStyle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hyperlink" Target="https://psvsrf.ru/organizations/3" TargetMode="External"/><Relationship Id="rId7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hyperlink" Target="https://vk.com/mcgpcentr" TargetMode="External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13" Type="http://schemas.openxmlformats.org/officeDocument/2006/relationships/diagramColors" Target="../diagrams/colors11.xml"/><Relationship Id="rId18" Type="http://schemas.openxmlformats.org/officeDocument/2006/relationships/diagramQuickStyle" Target="../diagrams/quickStyle12.xml"/><Relationship Id="rId26" Type="http://schemas.openxmlformats.org/officeDocument/2006/relationships/image" Target="../media/image26.jpeg"/><Relationship Id="rId3" Type="http://schemas.openxmlformats.org/officeDocument/2006/relationships/image" Target="../media/image18.jpeg"/><Relationship Id="rId21" Type="http://schemas.openxmlformats.org/officeDocument/2006/relationships/image" Target="../media/image21.jpeg"/><Relationship Id="rId7" Type="http://schemas.openxmlformats.org/officeDocument/2006/relationships/diagramQuickStyle" Target="../diagrams/quickStyle10.xml"/><Relationship Id="rId12" Type="http://schemas.openxmlformats.org/officeDocument/2006/relationships/diagramQuickStyle" Target="../diagrams/quickStyle11.xml"/><Relationship Id="rId17" Type="http://schemas.openxmlformats.org/officeDocument/2006/relationships/diagramLayout" Target="../diagrams/layout12.xml"/><Relationship Id="rId25" Type="http://schemas.openxmlformats.org/officeDocument/2006/relationships/image" Target="../media/image25.jpeg"/><Relationship Id="rId2" Type="http://schemas.openxmlformats.org/officeDocument/2006/relationships/image" Target="../media/image4.png"/><Relationship Id="rId16" Type="http://schemas.openxmlformats.org/officeDocument/2006/relationships/diagramData" Target="../diagrams/data12.xml"/><Relationship Id="rId20" Type="http://schemas.microsoft.com/office/2007/relationships/diagramDrawing" Target="../diagrams/drawing12.xml"/><Relationship Id="rId29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0.xml"/><Relationship Id="rId11" Type="http://schemas.openxmlformats.org/officeDocument/2006/relationships/diagramLayout" Target="../diagrams/layout11.xml"/><Relationship Id="rId24" Type="http://schemas.openxmlformats.org/officeDocument/2006/relationships/image" Target="../media/image24.jpeg"/><Relationship Id="rId5" Type="http://schemas.openxmlformats.org/officeDocument/2006/relationships/diagramData" Target="../diagrams/data10.xml"/><Relationship Id="rId15" Type="http://schemas.openxmlformats.org/officeDocument/2006/relationships/image" Target="../media/image20.jpeg"/><Relationship Id="rId23" Type="http://schemas.openxmlformats.org/officeDocument/2006/relationships/image" Target="../media/image23.jpeg"/><Relationship Id="rId28" Type="http://schemas.openxmlformats.org/officeDocument/2006/relationships/image" Target="../media/image28.jpeg"/><Relationship Id="rId10" Type="http://schemas.openxmlformats.org/officeDocument/2006/relationships/diagramData" Target="../diagrams/data11.xml"/><Relationship Id="rId19" Type="http://schemas.openxmlformats.org/officeDocument/2006/relationships/diagramColors" Target="../diagrams/colors12.xml"/><Relationship Id="rId4" Type="http://schemas.openxmlformats.org/officeDocument/2006/relationships/image" Target="../media/image19.jpeg"/><Relationship Id="rId9" Type="http://schemas.microsoft.com/office/2007/relationships/diagramDrawing" Target="../diagrams/drawing10.xml"/><Relationship Id="rId14" Type="http://schemas.microsoft.com/office/2007/relationships/diagramDrawing" Target="../diagrams/drawing11.xml"/><Relationship Id="rId22" Type="http://schemas.openxmlformats.org/officeDocument/2006/relationships/image" Target="../media/image22.jpeg"/><Relationship Id="rId27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11" Type="http://schemas.openxmlformats.org/officeDocument/2006/relationships/image" Target="../media/image39.jpeg"/><Relationship Id="rId5" Type="http://schemas.openxmlformats.org/officeDocument/2006/relationships/diagramQuickStyle" Target="../diagrams/quickStyle13.xml"/><Relationship Id="rId10" Type="http://schemas.openxmlformats.org/officeDocument/2006/relationships/image" Target="../media/image38.jpeg"/><Relationship Id="rId4" Type="http://schemas.openxmlformats.org/officeDocument/2006/relationships/diagramLayout" Target="../diagrams/layout13.xml"/><Relationship Id="rId9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4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4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diagramLayout" Target="../diagrams/layout14.xml"/><Relationship Id="rId5" Type="http://schemas.openxmlformats.org/officeDocument/2006/relationships/diagramData" Target="../diagrams/data14.xml"/><Relationship Id="rId10" Type="http://schemas.openxmlformats.org/officeDocument/2006/relationships/image" Target="../media/image40.png"/><Relationship Id="rId4" Type="http://schemas.openxmlformats.org/officeDocument/2006/relationships/image" Target="../media/image4.png"/><Relationship Id="rId9" Type="http://schemas.microsoft.com/office/2007/relationships/diagramDrawing" Target="../diagrams/drawing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95736" y="4038600"/>
            <a:ext cx="6643464" cy="1828800"/>
          </a:xfrm>
        </p:spPr>
        <p:txBody>
          <a:bodyPr>
            <a:normAutofit fontScale="90000"/>
          </a:bodyPr>
          <a:lstStyle/>
          <a:p>
            <a:r>
              <a:rPr lang="ru-RU" sz="4200" dirty="0" smtClean="0"/>
              <a:t>Деятельность молодежного совета профсоюза </a:t>
            </a:r>
            <a:r>
              <a:rPr lang="ru-RU" sz="4200" dirty="0" err="1" smtClean="0"/>
              <a:t>вс</a:t>
            </a:r>
            <a:r>
              <a:rPr lang="ru-RU" sz="4200" dirty="0" smtClean="0"/>
              <a:t> </a:t>
            </a:r>
            <a:r>
              <a:rPr lang="ru-RU" sz="4200" dirty="0" err="1" smtClean="0"/>
              <a:t>россии</a:t>
            </a:r>
            <a:r>
              <a:rPr lang="ru-RU" sz="4200" dirty="0" smtClean="0"/>
              <a:t> ЦВО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			</a:t>
            </a: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 год</a:t>
            </a:r>
            <a:endParaRPr lang="ru-RU" sz="6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Подготовила </a:t>
            </a:r>
            <a:r>
              <a:rPr lang="ru-RU" dirty="0" err="1" smtClean="0"/>
              <a:t>Темирбулатова</a:t>
            </a:r>
            <a:r>
              <a:rPr lang="ru-RU" dirty="0" smtClean="0"/>
              <a:t> А. А.</a:t>
            </a:r>
            <a:endParaRPr lang="ru-RU" dirty="0"/>
          </a:p>
        </p:txBody>
      </p:sp>
      <p:pic>
        <p:nvPicPr>
          <p:cNvPr id="5" name="Picture 3" descr="C:\Users\1\Desktop\Алина\МОЛОДЕЖНЫЙ СОВЕТ\Разное\ЛОГО\ЛОГО МС ЦВО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05064"/>
            <a:ext cx="1758301" cy="1768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10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/>
              <a:t>Структура деятельности </a:t>
            </a:r>
            <a:endParaRPr lang="ru-RU" dirty="0"/>
          </a:p>
        </p:txBody>
      </p:sp>
      <p:pic>
        <p:nvPicPr>
          <p:cNvPr id="7" name="Picture 3" descr="C:\Users\1\Desktop\Алина\МОЛОДЕЖНЫЙ СОВЕТ\Разное\ЛОГО\ЛОГО МС ЦВО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1152128" cy="115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Объект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02882516"/>
              </p:ext>
            </p:extLst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1215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dirty="0" smtClean="0"/>
              <a:t>Исполнения плана работы Молодежным советом ЦВО</a:t>
            </a:r>
            <a:endParaRPr lang="ru-RU" dirty="0"/>
          </a:p>
        </p:txBody>
      </p:sp>
      <p:pic>
        <p:nvPicPr>
          <p:cNvPr id="7" name="Picture 3" descr="C:\Users\1\Desktop\Алина\МОЛОДЕЖНЫЙ СОВЕТ\Разное\ЛОГО\ЛОГО МС ЦВО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1152128" cy="115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бъект 2"/>
          <p:cNvSpPr txBox="1">
            <a:spLocks/>
          </p:cNvSpPr>
          <p:nvPr/>
        </p:nvSpPr>
        <p:spPr>
          <a:xfrm>
            <a:off x="9136782" y="4021882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307519333"/>
              </p:ext>
            </p:extLst>
          </p:nvPr>
        </p:nvGraphicFramePr>
        <p:xfrm>
          <a:off x="395536" y="1772816"/>
          <a:ext cx="2615952" cy="1383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2265467226"/>
              </p:ext>
            </p:extLst>
          </p:nvPr>
        </p:nvGraphicFramePr>
        <p:xfrm>
          <a:off x="3275856" y="1772816"/>
          <a:ext cx="2615952" cy="1383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2108693343"/>
              </p:ext>
            </p:extLst>
          </p:nvPr>
        </p:nvGraphicFramePr>
        <p:xfrm>
          <a:off x="6228184" y="1772816"/>
          <a:ext cx="2615952" cy="1383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val="555714254"/>
              </p:ext>
            </p:extLst>
          </p:nvPr>
        </p:nvGraphicFramePr>
        <p:xfrm>
          <a:off x="1907704" y="3485232"/>
          <a:ext cx="2615952" cy="1383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9" name="Схема 18"/>
          <p:cNvGraphicFramePr/>
          <p:nvPr>
            <p:extLst>
              <p:ext uri="{D42A27DB-BD31-4B8C-83A1-F6EECF244321}">
                <p14:modId xmlns:p14="http://schemas.microsoft.com/office/powerpoint/2010/main" val="841371051"/>
              </p:ext>
            </p:extLst>
          </p:nvPr>
        </p:nvGraphicFramePr>
        <p:xfrm>
          <a:off x="5076056" y="3501008"/>
          <a:ext cx="2615952" cy="1383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4004703089"/>
              </p:ext>
            </p:extLst>
          </p:nvPr>
        </p:nvGraphicFramePr>
        <p:xfrm>
          <a:off x="395536" y="5157192"/>
          <a:ext cx="2615952" cy="1383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8" r:lo="rId29" r:qs="rId30" r:cs="rId31"/>
          </a:graphicData>
        </a:graphic>
      </p:graphicFrame>
      <p:graphicFrame>
        <p:nvGraphicFramePr>
          <p:cNvPr id="21" name="Схема 20"/>
          <p:cNvGraphicFramePr/>
          <p:nvPr>
            <p:extLst>
              <p:ext uri="{D42A27DB-BD31-4B8C-83A1-F6EECF244321}">
                <p14:modId xmlns:p14="http://schemas.microsoft.com/office/powerpoint/2010/main" val="4268706433"/>
              </p:ext>
            </p:extLst>
          </p:nvPr>
        </p:nvGraphicFramePr>
        <p:xfrm>
          <a:off x="3275856" y="5157192"/>
          <a:ext cx="2615952" cy="1383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3" r:lo="rId34" r:qs="rId35" r:cs="rId36"/>
          </a:graphicData>
        </a:graphic>
      </p:graphicFrame>
      <p:graphicFrame>
        <p:nvGraphicFramePr>
          <p:cNvPr id="22" name="Схема 21"/>
          <p:cNvGraphicFramePr/>
          <p:nvPr>
            <p:extLst>
              <p:ext uri="{D42A27DB-BD31-4B8C-83A1-F6EECF244321}">
                <p14:modId xmlns:p14="http://schemas.microsoft.com/office/powerpoint/2010/main" val="1389952340"/>
              </p:ext>
            </p:extLst>
          </p:nvPr>
        </p:nvGraphicFramePr>
        <p:xfrm>
          <a:off x="6204520" y="5157192"/>
          <a:ext cx="2615952" cy="1383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8" r:lo="rId39" r:qs="rId40" r:cs="rId41"/>
          </a:graphicData>
        </a:graphic>
      </p:graphicFrame>
    </p:spTree>
    <p:extLst>
      <p:ext uri="{BB962C8B-B14F-4D97-AF65-F5344CB8AC3E}">
        <p14:creationId xmlns:p14="http://schemas.microsoft.com/office/powerpoint/2010/main" val="40924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  <p:bldGraphic spid="17" grpId="0">
        <p:bldAsOne/>
      </p:bldGraphic>
      <p:bldGraphic spid="18" grpId="0">
        <p:bldAsOne/>
      </p:bldGraphic>
      <p:bldGraphic spid="19" grpId="0">
        <p:bldAsOne/>
      </p:bldGraphic>
      <p:bldGraphic spid="20" grpId="0">
        <p:bldAsOne/>
      </p:bldGraphic>
      <p:bldGraphic spid="21" grpId="0">
        <p:bldAsOne/>
      </p:bldGraphic>
      <p:bldGraphic spid="2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/>
              <a:t>Информационные ресурсы</a:t>
            </a:r>
            <a:endParaRPr lang="ru-RU" dirty="0"/>
          </a:p>
        </p:txBody>
      </p:sp>
      <p:pic>
        <p:nvPicPr>
          <p:cNvPr id="7" name="Picture 3" descr="C:\Users\1\Desktop\Алина\МОЛОДЕЖНЫЙ СОВЕТ\Разное\ЛОГО\ЛОГО МС ЦВО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1152128" cy="115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83096" y="2536304"/>
            <a:ext cx="8153400" cy="4061048"/>
          </a:xfrm>
        </p:spPr>
        <p:txBody>
          <a:bodyPr/>
          <a:lstStyle/>
          <a:p>
            <a:r>
              <a:rPr lang="ru-RU" dirty="0" smtClean="0"/>
              <a:t>Сайт ТО Профсоюза ГП ВС России ЦВО</a:t>
            </a:r>
          </a:p>
          <a:p>
            <a:pPr marL="0" indent="0">
              <a:buNone/>
            </a:pP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psvsrf.ru/organizations/3</a:t>
            </a:r>
            <a:endParaRPr lang="ru-RU" dirty="0" smtClean="0"/>
          </a:p>
          <a:p>
            <a:r>
              <a:rPr lang="ru-RU" dirty="0" smtClean="0"/>
              <a:t>Ежемесячные информационные листовки </a:t>
            </a:r>
            <a:r>
              <a:rPr lang="ru-RU" dirty="0" err="1" smtClean="0"/>
              <a:t>ПРОФминутка</a:t>
            </a:r>
            <a:endParaRPr lang="ru-RU" dirty="0" smtClean="0"/>
          </a:p>
          <a:p>
            <a:r>
              <a:rPr lang="ru-RU" dirty="0" smtClean="0"/>
              <a:t>Группа </a:t>
            </a:r>
            <a:r>
              <a:rPr lang="ru-RU" dirty="0" err="1" smtClean="0"/>
              <a:t>Вконтакте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vk.com/mcgpcentr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97" t="8889" r="15624" b="8334"/>
          <a:stretch/>
        </p:blipFill>
        <p:spPr bwMode="auto">
          <a:xfrm>
            <a:off x="755576" y="1628800"/>
            <a:ext cx="7200800" cy="4860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C:\Users\1\Desktop\Алина\РАЗНОЕ\ПРОФминутка\5_ПРОФминутка00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64" y="1628800"/>
            <a:ext cx="3668788" cy="515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1\Desktop\Алина\РАЗНОЕ\ПРОФминутка\5_ПРОФминутка000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76" y="1628800"/>
            <a:ext cx="3707093" cy="5221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64" y="1699081"/>
            <a:ext cx="3659696" cy="489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572" y="1699080"/>
            <a:ext cx="3507804" cy="4890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147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r"/>
            <a:r>
              <a:rPr lang="ru-RU" dirty="0" smtClean="0"/>
              <a:t>Участие </a:t>
            </a:r>
            <a:r>
              <a:rPr lang="ru-RU" dirty="0"/>
              <a:t>в форумах, проводимых </a:t>
            </a:r>
            <a:r>
              <a:rPr lang="ru-RU" dirty="0" smtClean="0"/>
              <a:t>ФНПР</a:t>
            </a:r>
            <a:endParaRPr lang="ru-RU" dirty="0"/>
          </a:p>
        </p:txBody>
      </p:sp>
      <p:pic>
        <p:nvPicPr>
          <p:cNvPr id="7" name="Picture 3" descr="C:\Users\1\Desktop\Алина\МОЛОДЕЖНЫЙ СОВЕТ\Разное\ЛОГО\ЛОГО МС ЦВО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1152128" cy="115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648" y="1741512"/>
            <a:ext cx="8153400" cy="4495800"/>
          </a:xfrm>
        </p:spPr>
        <p:txBody>
          <a:bodyPr/>
          <a:lstStyle/>
          <a:p>
            <a:r>
              <a:rPr lang="ru-RU" dirty="0" smtClean="0"/>
              <a:t>Всероссийский молодежный профсоюзный форум «Стратегический резерв 2017».</a:t>
            </a:r>
          </a:p>
          <a:p>
            <a:r>
              <a:rPr lang="en-US" dirty="0" smtClean="0"/>
              <a:t>XIX</a:t>
            </a:r>
            <a:r>
              <a:rPr lang="ru-RU" dirty="0" smtClean="0"/>
              <a:t> Всемирный фестиваль молодежи и студентов.</a:t>
            </a:r>
            <a:endParaRPr lang="ru-RU" dirty="0"/>
          </a:p>
        </p:txBody>
      </p:sp>
      <p:pic>
        <p:nvPicPr>
          <p:cNvPr id="1026" name="Picture 2" descr="C:\Users\1\Desktop\Алина\САЙТ\НОВОСТИ\20170805-10_Байкал 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442" y="4040074"/>
            <a:ext cx="3479501" cy="26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\Desktop\Алина\САЙТ\НОВОСТИ\20170805-10_Байкал (7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40074"/>
            <a:ext cx="3479501" cy="26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1\Desktop\Алина\САЙТ\НОВОСТИ\20171030_ВФМС 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8" t="13016" r="3809" b="29841"/>
          <a:stretch/>
        </p:blipFill>
        <p:spPr bwMode="auto">
          <a:xfrm>
            <a:off x="3960932" y="4169988"/>
            <a:ext cx="4777920" cy="234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1\Desktop\Алина\САЙТ\НОВОСТИ\20171030_ВФМС 6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3"/>
          <a:stretch/>
        </p:blipFill>
        <p:spPr bwMode="auto">
          <a:xfrm>
            <a:off x="539552" y="4169988"/>
            <a:ext cx="3226724" cy="234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1\Desktop\Алина\САЙТ\НОВОСТИ\20170805-10_Байкал (1)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37"/>
          <a:stretch/>
        </p:blipFill>
        <p:spPr bwMode="auto">
          <a:xfrm>
            <a:off x="4860032" y="4040074"/>
            <a:ext cx="3648671" cy="26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1\Desktop\Алина\САЙТ\НОВОСТИ\20170805-10_Байкал (2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442" y="4040074"/>
            <a:ext cx="3479502" cy="26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1\Desktop\Алина\САЙТ\НОВОСТИ\20171030_ВФМС 5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79"/>
          <a:stretch/>
        </p:blipFill>
        <p:spPr bwMode="auto">
          <a:xfrm>
            <a:off x="4866365" y="4040073"/>
            <a:ext cx="3648671" cy="262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1\Desktop\Алина\САЙТ\НОВОСТИ\20171030_ВФМС 3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75" y="4040074"/>
            <a:ext cx="3479501" cy="26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32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dirty="0"/>
              <a:t>Проведение </a:t>
            </a:r>
            <a:r>
              <a:rPr lang="ru-RU" dirty="0" smtClean="0"/>
              <a:t>фотоконкурса в ЦВО  </a:t>
            </a:r>
            <a:r>
              <a:rPr lang="ru-RU" dirty="0"/>
              <a:t>«Профсоюз глазами молодежи</a:t>
            </a:r>
            <a:r>
              <a:rPr lang="ru-RU" dirty="0" smtClean="0"/>
              <a:t>!»</a:t>
            </a:r>
            <a:endParaRPr lang="ru-RU" dirty="0"/>
          </a:p>
        </p:txBody>
      </p:sp>
      <p:pic>
        <p:nvPicPr>
          <p:cNvPr id="7" name="Picture 3" descr="C:\Users\1\Desktop\Алина\МОЛОДЕЖНЫЙ СОВЕТ\Разное\ЛОГО\ЛОГО МС ЦВО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1152128" cy="115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1\Desktop\Алина\ДОКУМЕТЫ\Конкурсы\20171001_Конкурс ФОТО глазами молодежи\Филиал ВУНЦ ВВС ВВА Сызрань\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5" t="2473" r="6446" b="3423"/>
          <a:stretch/>
        </p:blipFill>
        <p:spPr bwMode="auto">
          <a:xfrm rot="16200000">
            <a:off x="972702" y="2803920"/>
            <a:ext cx="2875695" cy="4169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1\Desktop\Алина\ДОКУМЕТЫ\Конкурсы\20171001_Конкурс ФОТО глазами молодежи\Филиал ВУНЦ ВВС ВВА Сызрань\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7" t="1794" r="5892" b="2881"/>
          <a:stretch/>
        </p:blipFill>
        <p:spPr bwMode="auto">
          <a:xfrm rot="5400000">
            <a:off x="5273544" y="2851753"/>
            <a:ext cx="2875696" cy="4074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1932195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255125489"/>
              </p:ext>
            </p:extLst>
          </p:nvPr>
        </p:nvGraphicFramePr>
        <p:xfrm>
          <a:off x="1500336" y="138122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2052" name="Picture 4" descr="C:\Users\1\Desktop\Алина\ДОКУМЕТЫ\Конкурсы\20171001_Конкурс ФОТО глазами молодежи\Филиал № 4 ФГУ «428 ВГ»\2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13" y="3473228"/>
            <a:ext cx="4320480" cy="2880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756714224"/>
              </p:ext>
            </p:extLst>
          </p:nvPr>
        </p:nvGraphicFramePr>
        <p:xfrm>
          <a:off x="1500336" y="141277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pic>
        <p:nvPicPr>
          <p:cNvPr id="13" name="Picture 3" descr="C:\Users\Frontime\Desktop\Конкурс Один день из жизни\P_20171006_092218.jpg"/>
          <p:cNvPicPr>
            <a:picLocks noChangeAspect="1" noChangeArrowheads="1"/>
          </p:cNvPicPr>
          <p:nvPr/>
        </p:nvPicPr>
        <p:blipFill rotWithShape="1">
          <a:blip r:embed="rId21" cstate="print"/>
          <a:srcRect t="39209"/>
          <a:stretch/>
        </p:blipFill>
        <p:spPr bwMode="auto">
          <a:xfrm>
            <a:off x="995263" y="3478412"/>
            <a:ext cx="7358114" cy="3083374"/>
          </a:xfrm>
          <a:prstGeom prst="rect">
            <a:avLst/>
          </a:prstGeom>
          <a:noFill/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4170430" y="5162267"/>
            <a:ext cx="4071966" cy="1214446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некотором царстве,</a:t>
            </a: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некотором военном государстве</a:t>
            </a: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Собрал профсоюзный царь своих бояр.</a:t>
            </a: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Думу думают…</a:t>
            </a:r>
            <a:endParaRPr lang="ru-RU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2" descr="C:\Users\Frontime\Desktop\Конкурс Один день из жизни\P_20171006_092314.jpg"/>
          <p:cNvPicPr>
            <a:picLocks noChangeAspect="1" noChangeArrowheads="1"/>
          </p:cNvPicPr>
          <p:nvPr/>
        </p:nvPicPr>
        <p:blipFill rotWithShape="1">
          <a:blip r:embed="rId22" cstate="print"/>
          <a:srcRect t="30095" b="11782"/>
          <a:stretch/>
        </p:blipFill>
        <p:spPr bwMode="auto">
          <a:xfrm>
            <a:off x="994418" y="3457732"/>
            <a:ext cx="7247977" cy="3104054"/>
          </a:xfrm>
          <a:prstGeom prst="rect">
            <a:avLst/>
          </a:prstGeom>
          <a:noFill/>
        </p:spPr>
      </p:pic>
      <p:sp>
        <p:nvSpPr>
          <p:cNvPr id="16" name="Содержимое 2"/>
          <p:cNvSpPr>
            <a:spLocks noGrp="1"/>
          </p:cNvSpPr>
          <p:nvPr>
            <p:ph idx="1"/>
          </p:nvPr>
        </p:nvSpPr>
        <p:spPr>
          <a:xfrm>
            <a:off x="2461444" y="5722011"/>
            <a:ext cx="8258204" cy="83977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послал профсоюзный царь всех,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Кого – куда!</a:t>
            </a:r>
            <a:endParaRPr lang="ru-RU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4" descr="C:\Users\Frontime\Desktop\Конкурс Один день из жизни\P_20171006_094359.jpg"/>
          <p:cNvPicPr>
            <a:picLocks noChangeAspect="1" noChangeArrowheads="1"/>
          </p:cNvPicPr>
          <p:nvPr/>
        </p:nvPicPr>
        <p:blipFill rotWithShape="1">
          <a:blip r:embed="rId23" cstate="print"/>
          <a:srcRect t="21409" b="17370"/>
          <a:stretch/>
        </p:blipFill>
        <p:spPr bwMode="auto">
          <a:xfrm>
            <a:off x="1137867" y="3478412"/>
            <a:ext cx="6715172" cy="3105150"/>
          </a:xfrm>
          <a:prstGeom prst="rect">
            <a:avLst/>
          </a:prstGeom>
          <a:noFill/>
        </p:spPr>
      </p:pic>
      <p:sp>
        <p:nvSpPr>
          <p:cNvPr id="18" name="Содержимое 2"/>
          <p:cNvSpPr txBox="1">
            <a:spLocks/>
          </p:cNvSpPr>
          <p:nvPr/>
        </p:nvSpPr>
        <p:spPr>
          <a:xfrm>
            <a:off x="1619672" y="5552158"/>
            <a:ext cx="8258204" cy="1000132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/>
              <a:buNone/>
            </a:pPr>
            <a:r>
              <a:rPr lang="ru-RU" sz="16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Первый пошел прямо, к начальству.</a:t>
            </a:r>
          </a:p>
          <a:p>
            <a:pPr algn="ctr">
              <a:buFont typeface="Wingdings"/>
              <a:buNone/>
            </a:pPr>
            <a:r>
              <a:rPr lang="ru-RU" sz="16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Челом бьет, </a:t>
            </a:r>
          </a:p>
          <a:p>
            <a:pPr algn="ctr">
              <a:buFont typeface="Wingdings"/>
              <a:buNone/>
            </a:pPr>
            <a:r>
              <a:rPr lang="ru-RU" sz="16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Вопрос решает!!!</a:t>
            </a:r>
            <a:endParaRPr lang="ru-RU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2" descr="C:\Users\Frontime\Desktop\Конкурс Один день из жизни\P_20171006_092826.jpg"/>
          <p:cNvPicPr>
            <a:picLocks noChangeAspect="1" noChangeArrowheads="1"/>
          </p:cNvPicPr>
          <p:nvPr/>
        </p:nvPicPr>
        <p:blipFill rotWithShape="1">
          <a:blip r:embed="rId24" cstate="print"/>
          <a:srcRect t="18619"/>
          <a:stretch/>
        </p:blipFill>
        <p:spPr bwMode="auto">
          <a:xfrm>
            <a:off x="1619672" y="3478413"/>
            <a:ext cx="3034689" cy="3105150"/>
          </a:xfrm>
          <a:prstGeom prst="rect">
            <a:avLst/>
          </a:prstGeom>
          <a:noFill/>
        </p:spPr>
      </p:pic>
      <p:sp>
        <p:nvSpPr>
          <p:cNvPr id="20" name="Содержимое 2"/>
          <p:cNvSpPr txBox="1">
            <a:spLocks/>
          </p:cNvSpPr>
          <p:nvPr/>
        </p:nvSpPr>
        <p:spPr>
          <a:xfrm>
            <a:off x="2562310" y="4004066"/>
            <a:ext cx="8186766" cy="1171791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/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Второй – налево, в актовый зал</a:t>
            </a:r>
          </a:p>
          <a:p>
            <a:pPr algn="ctr">
              <a:buFont typeface="Wingdings"/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Отроков да девиц к себе в царство </a:t>
            </a:r>
          </a:p>
          <a:p>
            <a:pPr algn="ctr">
              <a:buFont typeface="Wingdings"/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профсоюзное принимать!!!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2" descr="C:\Users\Frontime\Desktop\Конкурс Один день из жизни\P_20171006_093409.jpg"/>
          <p:cNvPicPr>
            <a:picLocks noChangeAspect="1" noChangeArrowheads="1"/>
          </p:cNvPicPr>
          <p:nvPr/>
        </p:nvPicPr>
        <p:blipFill rotWithShape="1">
          <a:blip r:embed="rId25" cstate="print"/>
          <a:srcRect l="10917" t="18095" r="23210" b="3588"/>
          <a:stretch/>
        </p:blipFill>
        <p:spPr bwMode="auto">
          <a:xfrm>
            <a:off x="1139033" y="3473229"/>
            <a:ext cx="3535287" cy="3279368"/>
          </a:xfrm>
          <a:prstGeom prst="rect">
            <a:avLst/>
          </a:prstGeom>
          <a:noFill/>
        </p:spPr>
      </p:pic>
      <p:sp>
        <p:nvSpPr>
          <p:cNvPr id="22" name="Содержимое 2"/>
          <p:cNvSpPr txBox="1">
            <a:spLocks/>
          </p:cNvSpPr>
          <p:nvPr/>
        </p:nvSpPr>
        <p:spPr>
          <a:xfrm>
            <a:off x="2652479" y="4023130"/>
            <a:ext cx="8229600" cy="696899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/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Третий тоже налево.</a:t>
            </a:r>
          </a:p>
          <a:p>
            <a:pPr algn="ctr">
              <a:buFont typeface="Wingdings"/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Серебром да златом одаривает!!!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" name="Picture 2" descr="C:\Users\Frontime\Desktop\Конкурс Один день из жизни\P_20171006_093911.jpg"/>
          <p:cNvPicPr>
            <a:picLocks noChangeAspect="1" noChangeArrowheads="1"/>
          </p:cNvPicPr>
          <p:nvPr/>
        </p:nvPicPr>
        <p:blipFill rotWithShape="1">
          <a:blip r:embed="rId26" cstate="print"/>
          <a:srcRect t="23379" b="11260"/>
          <a:stretch/>
        </p:blipFill>
        <p:spPr bwMode="auto">
          <a:xfrm>
            <a:off x="1475656" y="3497091"/>
            <a:ext cx="6114460" cy="3103670"/>
          </a:xfrm>
          <a:prstGeom prst="rect">
            <a:avLst/>
          </a:prstGeom>
          <a:noFill/>
        </p:spPr>
      </p:pic>
      <p:sp>
        <p:nvSpPr>
          <p:cNvPr id="24" name="Содержимое 2"/>
          <p:cNvSpPr txBox="1">
            <a:spLocks/>
          </p:cNvSpPr>
          <p:nvPr/>
        </p:nvSpPr>
        <p:spPr>
          <a:xfrm>
            <a:off x="1403648" y="5251811"/>
            <a:ext cx="8229600" cy="625461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/>
              <a:buNone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Четвертый – на встречу к люду честному.</a:t>
            </a:r>
          </a:p>
          <a:p>
            <a:pPr algn="ctr">
              <a:buFont typeface="Wingdings"/>
              <a:buNone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Зазывает!!!</a:t>
            </a:r>
            <a:endParaRPr lang="ru-RU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Picture 2" descr="C:\Users\Frontime\Desktop\Конкурс Один день из жизни\P_20171006_092730.jpg"/>
          <p:cNvPicPr>
            <a:picLocks noChangeAspect="1" noChangeArrowheads="1"/>
          </p:cNvPicPr>
          <p:nvPr/>
        </p:nvPicPr>
        <p:blipFill rotWithShape="1">
          <a:blip r:embed="rId27" cstate="print"/>
          <a:srcRect t="19934" b="22971"/>
          <a:stretch/>
        </p:blipFill>
        <p:spPr bwMode="auto">
          <a:xfrm>
            <a:off x="1137867" y="3473228"/>
            <a:ext cx="6929486" cy="3110335"/>
          </a:xfrm>
          <a:prstGeom prst="rect">
            <a:avLst/>
          </a:prstGeom>
          <a:noFill/>
        </p:spPr>
      </p:pic>
      <p:sp>
        <p:nvSpPr>
          <p:cNvPr id="26" name="Содержимое 2"/>
          <p:cNvSpPr txBox="1">
            <a:spLocks/>
          </p:cNvSpPr>
          <p:nvPr/>
        </p:nvSpPr>
        <p:spPr>
          <a:xfrm>
            <a:off x="2987824" y="5715016"/>
            <a:ext cx="8229600" cy="78581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/>
              <a:buNone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Сидит царь,</a:t>
            </a:r>
          </a:p>
          <a:p>
            <a:pPr algn="ctr">
              <a:buFont typeface="Wingdings"/>
              <a:buNone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Ждет!!!</a:t>
            </a:r>
            <a:endParaRPr lang="ru-RU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" name="Picture 2" descr="C:\Users\Frontime\Desktop\Конкурс Один день из жизни\P_20171006_093022.jpg"/>
          <p:cNvPicPr>
            <a:picLocks noChangeAspect="1" noChangeArrowheads="1"/>
          </p:cNvPicPr>
          <p:nvPr/>
        </p:nvPicPr>
        <p:blipFill rotWithShape="1">
          <a:blip r:embed="rId28" cstate="print"/>
          <a:srcRect t="9905" b="30976"/>
          <a:stretch/>
        </p:blipFill>
        <p:spPr bwMode="auto">
          <a:xfrm>
            <a:off x="959272" y="3497091"/>
            <a:ext cx="7072362" cy="2956330"/>
          </a:xfrm>
          <a:prstGeom prst="rect">
            <a:avLst/>
          </a:prstGeom>
          <a:noFill/>
        </p:spPr>
      </p:pic>
      <p:sp>
        <p:nvSpPr>
          <p:cNvPr id="28" name="Содержимое 2"/>
          <p:cNvSpPr txBox="1">
            <a:spLocks/>
          </p:cNvSpPr>
          <p:nvPr/>
        </p:nvSpPr>
        <p:spPr>
          <a:xfrm>
            <a:off x="2175048" y="5666949"/>
            <a:ext cx="8229600" cy="714379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/>
              <a:buNone/>
            </a:pPr>
            <a:r>
              <a:rPr lang="ru-RU" sz="16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Пришли все на доклад,</a:t>
            </a:r>
          </a:p>
          <a:p>
            <a:pPr algn="ctr">
              <a:buFont typeface="Wingdings"/>
              <a:buNone/>
            </a:pPr>
            <a:r>
              <a:rPr lang="ru-RU" sz="16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 профсоюзный царь-то, как рад!!!!</a:t>
            </a:r>
            <a:endParaRPr lang="ru-RU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Picture 2" descr="C:\Users\Frontime\Desktop\Конкурс Один день из жизни\P_20171006_093210.jpg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959272" y="1609061"/>
            <a:ext cx="7215238" cy="5143536"/>
          </a:xfrm>
          <a:prstGeom prst="rect">
            <a:avLst/>
          </a:prstGeom>
          <a:noFill/>
        </p:spPr>
      </p:pic>
      <p:sp>
        <p:nvSpPr>
          <p:cNvPr id="31" name="Содержимое 2"/>
          <p:cNvSpPr txBox="1">
            <a:spLocks/>
          </p:cNvSpPr>
          <p:nvPr/>
        </p:nvSpPr>
        <p:spPr>
          <a:xfrm>
            <a:off x="2247056" y="1844824"/>
            <a:ext cx="8229600" cy="1196965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 нашим дружным профсоюзом</a:t>
            </a:r>
          </a:p>
          <a:p>
            <a:pPr algn="ctr">
              <a:buFont typeface="Wingdings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Жизнь светла и весела!!!</a:t>
            </a:r>
          </a:p>
          <a:p>
            <a:pPr algn="ctr">
              <a:buFont typeface="Wingdings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Молодой и перспективный,</a:t>
            </a:r>
          </a:p>
          <a:p>
            <a:pPr algn="ctr">
              <a:buFont typeface="Wingdings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Да к тому еще активный!!!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20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4" grpId="1">
        <p:bldAsOne/>
      </p:bldGraphic>
      <p:bldGraphic spid="9" grpId="0">
        <p:bldAsOne/>
      </p:bldGraphic>
      <p:bldGraphic spid="9" grpId="1">
        <p:bldAsOne/>
      </p:bldGraphic>
      <p:bldGraphic spid="11" grpId="0">
        <p:bldAsOne/>
      </p:bldGraphic>
      <p:bldP spid="14" grpId="0"/>
      <p:bldP spid="14" grpId="1"/>
      <p:bldP spid="16" grpId="0" uiExpand="1" build="p"/>
      <p:bldP spid="16" grpId="1" build="p"/>
      <p:bldP spid="18" grpId="0"/>
      <p:bldP spid="18" grpId="1"/>
      <p:bldP spid="20" grpId="0"/>
      <p:bldP spid="20" grpId="1"/>
      <p:bldP spid="22" grpId="0"/>
      <p:bldP spid="22" grpId="1"/>
      <p:bldP spid="24" grpId="0"/>
      <p:bldP spid="24" grpId="1"/>
      <p:bldP spid="26" grpId="0"/>
      <p:bldP spid="26" grpId="1"/>
      <p:bldP spid="28" grpId="0"/>
      <p:bldP spid="28" grpId="1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dirty="0"/>
              <a:t>Участие в </a:t>
            </a:r>
            <a:r>
              <a:rPr lang="ru-RU" dirty="0" smtClean="0"/>
              <a:t>мероприятиях, </a:t>
            </a:r>
            <a:r>
              <a:rPr lang="ru-RU" dirty="0"/>
              <a:t>проводимых </a:t>
            </a:r>
            <a:r>
              <a:rPr lang="ru-RU" dirty="0" smtClean="0"/>
              <a:t>ФПСО</a:t>
            </a:r>
            <a:endParaRPr lang="ru-RU" dirty="0"/>
          </a:p>
        </p:txBody>
      </p:sp>
      <p:pic>
        <p:nvPicPr>
          <p:cNvPr id="7" name="Picture 3" descr="C:\Users\1\Desktop\Алина\МОЛОДЕЖНЫЙ СОВЕТ\Разное\ЛОГО\ЛОГО МС ЦВО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1152128" cy="115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2648" y="1412776"/>
            <a:ext cx="8153400" cy="4495800"/>
          </a:xfrm>
        </p:spPr>
        <p:txBody>
          <a:bodyPr/>
          <a:lstStyle/>
          <a:p>
            <a:r>
              <a:rPr lang="ru-RU" dirty="0" smtClean="0"/>
              <a:t>Участие в проводимых федерацией мероприятиях: День Памяти и Скорби, Областная Спартакиада, Конференции и Форумы.</a:t>
            </a:r>
          </a:p>
          <a:p>
            <a:r>
              <a:rPr lang="ru-RU" dirty="0" smtClean="0"/>
              <a:t>Организационная, информационная работа в качестве членов Молодежного совета ФПСО</a:t>
            </a:r>
            <a:endParaRPr lang="ru-RU" dirty="0"/>
          </a:p>
        </p:txBody>
      </p:sp>
      <p:pic>
        <p:nvPicPr>
          <p:cNvPr id="3074" name="Picture 2" descr="C:\Users\1\Desktop\Алина\САЙТ\НОВОСТИ\20170622_возложение цветов (1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2" t="3917" r="2742" b="4696"/>
          <a:stretch/>
        </p:blipFill>
        <p:spPr bwMode="auto">
          <a:xfrm>
            <a:off x="755576" y="4149080"/>
            <a:ext cx="3456384" cy="2534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1\Desktop\Алина\САЙТ\НОВОСТИ\20170902_Спартакиада ФПСО (2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28" b="305"/>
          <a:stretch/>
        </p:blipFill>
        <p:spPr bwMode="auto">
          <a:xfrm>
            <a:off x="4603353" y="4149080"/>
            <a:ext cx="3732107" cy="2534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1\Desktop\Алина\ФОТО\разное\IMG_9709-21-11-17-01-1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6" t="10891" r="12508" b="10891"/>
          <a:stretch/>
        </p:blipFill>
        <p:spPr bwMode="auto">
          <a:xfrm rot="10800000" flipH="1" flipV="1">
            <a:off x="755576" y="4149080"/>
            <a:ext cx="3384316" cy="2534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1\Desktop\Алина\САЙТ\НОВОСТИ\20171120_День Профсоюза 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354" y="4154025"/>
            <a:ext cx="4102832" cy="252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pp.userapi.com/c834403/v834403967/ae39f/JmdFhGlq2dY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89" b="18793"/>
          <a:stretch/>
        </p:blipFill>
        <p:spPr bwMode="auto">
          <a:xfrm>
            <a:off x="0" y="4437112"/>
            <a:ext cx="4447778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pp.userapi.com/c834300/v834300967/aab0b/uacETdtRi4o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87" r="11534" b="22520"/>
          <a:stretch/>
        </p:blipFill>
        <p:spPr bwMode="auto">
          <a:xfrm>
            <a:off x="4399831" y="4433466"/>
            <a:ext cx="4744169" cy="209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3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r"/>
            <a:r>
              <a:rPr lang="ru-RU" dirty="0"/>
              <a:t>Проводится работа с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профсоюзной </a:t>
            </a:r>
            <a:r>
              <a:rPr lang="ru-RU" dirty="0"/>
              <a:t>молодежью </a:t>
            </a:r>
          </a:p>
        </p:txBody>
      </p:sp>
      <p:pic>
        <p:nvPicPr>
          <p:cNvPr id="7" name="Picture 3" descr="C:\Users\1\Desktop\Алина\МОЛОДЕЖНЫЙ СОВЕТ\Разное\ЛОГО\ЛОГО МС ЦВО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1152128" cy="115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бъект 2"/>
          <p:cNvSpPr txBox="1">
            <a:spLocks/>
          </p:cNvSpPr>
          <p:nvPr/>
        </p:nvSpPr>
        <p:spPr>
          <a:xfrm>
            <a:off x="9136782" y="4021882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1222484350"/>
              </p:ext>
            </p:extLst>
          </p:nvPr>
        </p:nvGraphicFramePr>
        <p:xfrm>
          <a:off x="3275856" y="1772816"/>
          <a:ext cx="2615952" cy="1383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Объект 2"/>
          <p:cNvSpPr>
            <a:spLocks noGrp="1"/>
          </p:cNvSpPr>
          <p:nvPr>
            <p:ph sz="quarter" idx="1"/>
          </p:nvPr>
        </p:nvSpPr>
        <p:spPr>
          <a:xfrm>
            <a:off x="612648" y="1412776"/>
            <a:ext cx="8153400" cy="4495800"/>
          </a:xfrm>
        </p:spPr>
        <p:txBody>
          <a:bodyPr/>
          <a:lstStyle/>
          <a:p>
            <a:r>
              <a:rPr lang="ru-RU" dirty="0" smtClean="0"/>
              <a:t>Участие в проводимых ТО Профсоюза ГП ВС России ЦВО мероприятиях.</a:t>
            </a:r>
          </a:p>
          <a:p>
            <a:r>
              <a:rPr lang="ru-RU" dirty="0" smtClean="0"/>
              <a:t>Организация собрание с активом профсоюзной молодежи в Самаре.</a:t>
            </a:r>
            <a:endParaRPr lang="ru-RU" dirty="0"/>
          </a:p>
        </p:txBody>
      </p:sp>
      <p:pic>
        <p:nvPicPr>
          <p:cNvPr id="1026" name="Picture 2" descr="C:\Users\1\Desktop\Алина\ФОТО\20170517-18_заседание ВК\Казань май 2017\DSC_015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21021"/>
            <a:ext cx="4248472" cy="2832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\Desktop\Алина\САЙТ\НОВОСТИ\20170614_Президиум 9 (3)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551" y="3573016"/>
            <a:ext cx="4196929" cy="285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1\Desktop\Алина\САЙТ\НОВОСТИ\20171122_Заседание МС Самара (1)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84"/>
          <a:stretch/>
        </p:blipFill>
        <p:spPr bwMode="auto">
          <a:xfrm>
            <a:off x="236611" y="3821451"/>
            <a:ext cx="4263381" cy="243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1\Desktop\Алина\САЙТ\НОВОСТИ\20171122_Заседание МС Самара (9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904" y="3821451"/>
            <a:ext cx="4322584" cy="243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20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r"/>
            <a:r>
              <a:rPr lang="ru-RU" dirty="0" smtClean="0"/>
              <a:t>Обращение</a:t>
            </a:r>
            <a:br>
              <a:rPr lang="ru-RU" dirty="0" smtClean="0"/>
            </a:br>
            <a:r>
              <a:rPr lang="ru-RU" dirty="0" smtClean="0"/>
              <a:t>профсоюзной молодежи ЦВО </a:t>
            </a:r>
            <a:endParaRPr lang="ru-RU" dirty="0"/>
          </a:p>
        </p:txBody>
      </p:sp>
      <p:pic>
        <p:nvPicPr>
          <p:cNvPr id="7" name="Picture 3" descr="C:\Users\1\Desktop\Алина\МОЛОДЕЖНЫЙ СОВЕТ\Разное\ЛОГО\ЛОГО МС ЦВО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1152128" cy="115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бъект 2"/>
          <p:cNvSpPr txBox="1">
            <a:spLocks/>
          </p:cNvSpPr>
          <p:nvPr/>
        </p:nvSpPr>
        <p:spPr>
          <a:xfrm>
            <a:off x="9136782" y="4021882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1253763168"/>
              </p:ext>
            </p:extLst>
          </p:nvPr>
        </p:nvGraphicFramePr>
        <p:xfrm>
          <a:off x="3275856" y="1772816"/>
          <a:ext cx="2615952" cy="1383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5" name="МС Обращение.wmv">
            <a:hlinkClick r:id="" action="ppaction://media"/>
          </p:cNvPr>
          <p:cNvPicPr>
            <a:picLocks noGrp="1" noChangeAspect="1"/>
          </p:cNvPicPr>
          <p:nvPr>
            <p:ph sz="quarter"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96913" y="1600200"/>
            <a:ext cx="7985125" cy="4495800"/>
          </a:xfrm>
        </p:spPr>
      </p:pic>
    </p:spTree>
    <p:extLst>
      <p:ext uri="{BB962C8B-B14F-4D97-AF65-F5344CB8AC3E}">
        <p14:creationId xmlns:p14="http://schemas.microsoft.com/office/powerpoint/2010/main" val="70316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64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95736" y="4038600"/>
            <a:ext cx="6643464" cy="1828800"/>
          </a:xfrm>
        </p:spPr>
        <p:txBody>
          <a:bodyPr>
            <a:normAutofit fontScale="90000"/>
          </a:bodyPr>
          <a:lstStyle/>
          <a:p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</a:t>
            </a:r>
            <a:endParaRPr lang="ru-RU" sz="6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Подготовила </a:t>
            </a:r>
            <a:r>
              <a:rPr lang="ru-RU" dirty="0" err="1" smtClean="0"/>
              <a:t>Темирбулатова</a:t>
            </a:r>
            <a:r>
              <a:rPr lang="ru-RU" dirty="0" smtClean="0"/>
              <a:t> А. А.</a:t>
            </a:r>
            <a:endParaRPr lang="ru-RU" dirty="0"/>
          </a:p>
        </p:txBody>
      </p:sp>
      <p:pic>
        <p:nvPicPr>
          <p:cNvPr id="5" name="Picture 3" descr="C:\Users\1\Desktop\Алина\МОЛОДЕЖНЫЙ СОВЕТ\Разное\ЛОГО\ЛОГО МС ЦВО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05064"/>
            <a:ext cx="1758301" cy="1768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07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719</TotalTime>
  <Words>401</Words>
  <Application>Microsoft Office PowerPoint</Application>
  <PresentationFormat>Экран (4:3)</PresentationFormat>
  <Paragraphs>61</Paragraphs>
  <Slides>10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Обычная</vt:lpstr>
      <vt:lpstr>Деятельность молодежного совета профсоюза вс россии ЦВО    2017 год</vt:lpstr>
      <vt:lpstr>Структура деятельности </vt:lpstr>
      <vt:lpstr>Исполнения плана работы Молодежным советом ЦВО</vt:lpstr>
      <vt:lpstr>Информационные ресурсы</vt:lpstr>
      <vt:lpstr>Участие в форумах, проводимых ФНПР</vt:lpstr>
      <vt:lpstr>Проведение фотоконкурса в ЦВО  «Профсоюз глазами молодежи!»</vt:lpstr>
      <vt:lpstr>Участие в мероприятиях, проводимых ФПСО</vt:lpstr>
      <vt:lpstr>Проводится работа с  профсоюзной молодежью </vt:lpstr>
      <vt:lpstr>Обращение профсоюзной молодежи ЦВО 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30</cp:revision>
  <dcterms:created xsi:type="dcterms:W3CDTF">2017-11-10T06:48:41Z</dcterms:created>
  <dcterms:modified xsi:type="dcterms:W3CDTF">2018-04-19T09:13:04Z</dcterms:modified>
</cp:coreProperties>
</file>